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8" Type="http://schemas.openxmlformats.org/officeDocument/2006/relationships/viewProps" Target="viewProps.xml" /><Relationship Id="rId1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0" Type="http://schemas.openxmlformats.org/officeDocument/2006/relationships/tableStyles" Target="tableStyles.xml" /><Relationship Id="rId1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1: Fit for Purpose, Defining Your Registry’s Goals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Registries are not mutually exclusive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Most successful advocacy organization registries start with one purpose and expand over time.</a:t>
            </a:r>
          </a:p>
          <a:p>
            <a:pPr lvl="0"/>
            <a:r>
              <a:rPr/>
              <a:t>Design for expansion from the start.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purpose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Before proceeding to the next module, write a one-paragraph purpose statement for your registry.</a:t>
            </a:r>
          </a:p>
          <a:p>
            <a:pPr lvl="0"/>
            <a:r>
              <a:rPr/>
              <a:t>Who are we collecting data about?</a:t>
            </a:r>
          </a:p>
          <a:p>
            <a:pPr lvl="0"/>
            <a:r>
              <a:rPr/>
              <a:t>What data will we collect?</a:t>
            </a:r>
          </a:p>
          <a:p>
            <a:pPr lvl="0"/>
            <a:r>
              <a:rPr/>
              <a:t>What scientific or clinical questions will this answer?</a:t>
            </a:r>
          </a:p>
          <a:p>
            <a:pPr lvl="0"/>
            <a:r>
              <a:rPr/>
              <a:t>Who will use this data and how?</a:t>
            </a:r>
          </a:p>
          <a:p>
            <a:pPr lvl="0"/>
            <a:r>
              <a:rPr/>
              <a:t>What does success look like in 5 years?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purpose statement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This statement will guide your IRB application, your platform selection, your data governance policy, and your partnership conversations.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☐ Identified primary registry type(s)</a:t>
            </a:r>
          </a:p>
          <a:p>
            <a:pPr lvl="0"/>
            <a:r>
              <a:rPr/>
              <a:t>☐ Written registry purpose statement</a:t>
            </a:r>
          </a:p>
          <a:p>
            <a:pPr lvl="0"/>
            <a:r>
              <a:rPr/>
              <a:t>☐ Confirmed purpose with scientific advisory board (or identified need to form one, see Module 3 )</a:t>
            </a:r>
          </a:p>
          <a:p>
            <a:pPr lvl="0"/>
            <a:r>
              <a:rPr/>
              <a:t>☐ Identified 3 to 5 key scientific questions the registry will answer</a:t>
            </a:r>
          </a:p>
          <a:p>
            <a:pPr lvl="0"/>
            <a:r>
              <a:rPr/>
              <a:t>☐ Mapped purpose to likely data elements (rough draft)</a:t>
            </a:r>
          </a:p>
          <a:p>
            <a:pPr lvl="0"/>
            <a:r>
              <a:rPr/>
              <a:t>☐ Identified whether biosamples will be collected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Checklist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☐ Determined geographic scope (single site, national, international)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AHRQ Registries for Evaluating Patient Outcomes: A User’s Guide (4th Ed.) , the definitive reference</a:t>
            </a:r>
          </a:p>
          <a:p>
            <a:pPr lvl="0"/>
            <a:r>
              <a:rPr/>
              <a:t>FDA: Participant-Focused Drug Development Guidance Series</a:t>
            </a:r>
          </a:p>
          <a:p>
            <a:pPr lvl="0"/>
            <a:r>
              <a:rPr/>
              <a:t>NORD Rare Disease Registry Program</a:t>
            </a:r>
          </a:p>
          <a:p>
            <a:pPr lvl="0"/>
            <a:r>
              <a:rPr/>
              <a:t>PCORI: Patient-Centered Outcomes Research</a:t>
            </a:r>
          </a:p>
          <a:p>
            <a:pPr lvl="0"/>
            <a:r>
              <a:rPr/>
              <a:t>Continue to Module 2: Governance &amp; IRB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Define your registry’s primary purpose before a single line of data is collected. This decision shapes every subsequent choice about data elements, platform, governance, and partnerships.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most important question you’ll 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Before choosing a platform, hiring staff, or designing a questionnaire, you must answer: What is this registry for?</a:t>
            </a:r>
          </a:p>
          <a:p>
            <a:pPr lvl="0"/>
            <a:r>
              <a:rPr/>
              <a:t>Patient registries are not one-size-fits-all.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1. Natural History / Disease Characterization Registry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Purpose: Document the course of a disease over time, who gets it, when symptoms begin, how it progresses, what complications arise, and how participants are currently managed.</a:t>
            </a:r>
          </a:p>
          <a:p>
            <a:pPr lvl="0"/>
            <a:r>
              <a:rPr/>
              <a:t>Typical data collected: Demographics, symptom onset and severity, diagnostic journey, comorbidities, current treatments, functional outcomes, quality of life measures, biosamples.</a:t>
            </a:r>
          </a:p>
          <a:p>
            <a:pPr lvl="0"/>
            <a:r>
              <a:rPr/>
              <a:t>Value: Natural history studies are foundational to the entire drug development pipeline.</a:t>
            </a:r>
          </a:p>
          <a:p>
            <a:pPr lvl="0"/>
            <a:r>
              <a:rPr/>
              <a:t>Key resource: FDA Guidance: Natural History Studies for Drug Development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2. Clinical Trial Recruitment Registry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Purpose: Identify and pre-qualify participants who may be eligible for clinical trials.</a:t>
            </a:r>
          </a:p>
          <a:p>
            <a:pPr lvl="0"/>
            <a:r>
              <a:rPr/>
              <a:t>Typical data collected: Diagnosis confirmation, key inclusion/exclusion criteria (genotype, age at onset, current medications, prior treatments), willingness to participate, geographic location, tr…</a:t>
            </a:r>
          </a:p>
          <a:p>
            <a:pPr lvl="0"/>
            <a:r>
              <a:rPr/>
              <a:t>Value: Rare disease trials fail most often due to insufficient enrollment.</a:t>
            </a:r>
          </a:p>
          <a:p>
            <a:pPr lvl="0"/>
            <a:r>
              <a:rPr/>
              <a:t>Important distinction.</a:t>
            </a:r>
          </a:p>
          <a:p>
            <a:pPr lvl="0"/>
            <a:r>
              <a:rPr/>
              <a:t>Key resource: NORD Rare Disease Registry Program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3. Contact / Participant Community Registry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Purpose: Maintain a list of participants and caregivers who want to stay connected to research updates, participate in surveys, or be contacted about future studies.</a:t>
            </a:r>
          </a:p>
          <a:p>
            <a:pPr lvl="0"/>
            <a:r>
              <a:rPr/>
              <a:t>Typical data collected: Name, email, diagnosis, age, geographic region, expressed interests.</a:t>
            </a:r>
          </a:p>
          <a:p>
            <a:pPr lvl="0"/>
            <a:r>
              <a:rPr/>
              <a:t>Value: Builds community, enables rapid surveys, and serves as a pipeline for more detailed data collection over time.</a:t>
            </a:r>
          </a:p>
          <a:p>
            <a:pPr lvl="0"/>
            <a:r>
              <a:rPr/>
              <a:t>Privacy consideration: Even a simple contact registry requires privacy policy, consent, and a plan for data security.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4. EHR-Linked Registry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Purpose: Systematically extract structured clinical data from electronic health records, at scale, with minimal participant burden.</a:t>
            </a:r>
          </a:p>
          <a:p>
            <a:pPr lvl="0"/>
            <a:r>
              <a:rPr/>
              <a:t>Data sources: Problem lists, medication records, lab results, imaging reports, clinical notes (via NLP), encounter data.</a:t>
            </a:r>
          </a:p>
          <a:p>
            <a:pPr lvl="0"/>
            <a:r>
              <a:rPr/>
              <a:t>Value: Rich longitudinal clinical data without requiring participants to self report.</a:t>
            </a:r>
          </a:p>
          <a:p>
            <a:pPr lvl="0"/>
            <a:r>
              <a:rPr/>
              <a:t>Complexity: High. Requires technical infrastructure (FHIR APIs, data harmonization), site agreements, and careful attention to the 21st Century Cures Act framework.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5. Biosample Registry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Purpose: Link participant clinical data to stored biological samples, DNA, plasma, tissue, CSF, available for future research.</a:t>
            </a:r>
          </a:p>
          <a:p>
            <a:pPr lvl="0"/>
            <a:r>
              <a:rPr/>
              <a:t>Typical data collected: Sample type, storage location, collection date, associated clinical phenotype, consent scope for sample use.</a:t>
            </a:r>
          </a:p>
          <a:p>
            <a:pPr lvl="0"/>
            <a:r>
              <a:rPr/>
              <a:t>Value: Enables biomarker discovery, genetic studies, and drug target identification.</a:t>
            </a:r>
          </a:p>
          <a:p>
            <a:pPr lvl="0"/>
            <a:r>
              <a:rPr/>
              <a:t>Key resource: ISBER Best Practices for Biobanking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6. Quality of Care / Outcomes Registry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Purpose: Track real world outcomes, treatment patterns, complications, health resource utilization, to improve standards of care.</a:t>
            </a:r>
          </a:p>
          <a:p>
            <a:pPr lvl="0"/>
            <a:r>
              <a:rPr/>
              <a:t>Typical data collected: Treatments received, dosing, adverse events, hospitalizations, functional status over time.</a:t>
            </a:r>
          </a:p>
          <a:p>
            <a:pPr lvl="0"/>
            <a:r>
              <a:rPr/>
              <a:t>Value: Informs clinical guidelines, supports comparative effectiveness research, and provides postmarket surveillance data valuable to industry partners.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Fit for Purpose, Defining Your Registry’s Goals</dc:title>
  <dc:creator>Patient Registries 101 · Dr. Danielle Boyce</dc:creator>
  <cp:keywords/>
  <dcterms:created xsi:type="dcterms:W3CDTF">2026-07-10T17:41:47Z</dcterms:created>
  <dcterms:modified xsi:type="dcterms:W3CDTF">2026-07-10T17:41:47Z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