
<file path=[Content_Types].xml><?xml version="1.0" encoding="utf-8"?>
<Types xmlns="http://schemas.openxmlformats.org/package/2006/content-types">
  <Default Extension="xml" ContentType="application/xml"/>
  <Default Extension="rels" ContentType="application/vnd.openxmlformats-package.relationships+xml"/>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viewProps.xml" ContentType="application/vnd.openxmlformats-officedocument.presentationml.view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Types>
</file>

<file path=_rels/.rels><?xml version="1.0" encoding="UTF-8"?><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package/2006/relationships/metadata/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p="http://schemas.openxmlformats.org/presentationml/2006/main" xmlns:r="http://schemas.openxmlformats.org/officeDocument/2006/relationships" autoCompressPictures="0"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6858000" cy="9144000"/>
  <p:defaultTex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p="http://schemas.openxmlformats.org/presentationml/2006/main" xmlns:r="http://schemas.openxmlformats.org/officeDocument/2006/relationships">
  <p:normalViewPr>
    <p:restoredLeft autoAdjust="0" sz="15643"/>
    <p:restoredTop autoAdjust="0" sz="94694"/>
  </p:normalViewPr>
  <p:slideViewPr>
    <p:cSldViewPr snapToGrid="0" snapToObjects="1">
      <p:cViewPr varScale="1">
        <p:scale>
          <a:sx d="100" n="161"/>
          <a:sy d="100" n="161"/>
        </p:scale>
        <p:origin x="560" y="200"/>
      </p:cViewPr>
      <p:guideLst>
        <p:guide orient="horz" pos="1620"/>
        <p:guide pos="2880"/>
      </p:guideLst>
    </p:cSldViewPr>
  </p:slideViewPr>
  <p:outlineViewPr>
    <p:cViewPr>
      <p:scale>
        <a:sx d="100" n="33"/>
        <a:sy d="100" n="33"/>
      </p:scale>
      <p:origin x="0" y="0"/>
    </p:cViewPr>
  </p:outlineViewPr>
  <p:notesTextViewPr>
    <p:cViewPr>
      <p:scale>
        <a:sx d="100" n="100"/>
        <a:sy d="100" n="100"/>
      </p:scale>
      <p:origin x="0" y="0"/>
    </p:cViewPr>
  </p:notesTextViewPr>
  <p:gridSpacing cx="76200" cy="76200"/>
</p:viewPr>
</file>

<file path=ppt/_rels/presentation.xml.rels><?xml version="1.0" encoding="UTF-8"?><Relationships xmlns="http://schemas.openxmlformats.org/package/2006/relationships"><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8" Type="http://schemas.openxmlformats.org/officeDocument/2006/relationships/viewProps" Target="viewProps.xml" /><Relationship Id="rId17" Type="http://schemas.openxmlformats.org/officeDocument/2006/relationships/presProps" Target="presProps.xml" /><Relationship Id="rId1" Type="http://schemas.openxmlformats.org/officeDocument/2006/relationships/slideMaster" Target="slideMasters/slideMaster1.xml" /><Relationship Id="rId20" Type="http://schemas.openxmlformats.org/officeDocument/2006/relationships/tableStyles" Target="tableStyles.xml" /><Relationship Id="rId19"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1/2/22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1/2/22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1/2/22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Relationships xmlns="http://schemas.openxmlformats.org/package/2006/relationships"><Relationship Id="rId8" Target="../slideLayouts/slideLayout8.xml" Type="http://schemas.openxmlformats.org/officeDocument/2006/relationships/slideLayout" /><Relationship Id="rId3" Target="../slideLayouts/slideLayout3.xml" Type="http://schemas.openxmlformats.org/officeDocument/2006/relationships/slideLayout" /><Relationship Id="rId7" Target="../slideLayouts/slideLayout7.xml" Type="http://schemas.openxmlformats.org/officeDocument/2006/relationships/slideLayout" /><Relationship Id="rId12" Target="../theme/theme1.xml" Type="http://schemas.openxmlformats.org/officeDocument/2006/relationships/theme" /><Relationship Id="rId2" Target="../slideLayouts/slideLayout2.xml" Type="http://schemas.openxmlformats.org/officeDocument/2006/relationships/slideLayout" /><Relationship Id="rId1" Target="../slideLayouts/slideLayout1.xml" Type="http://schemas.openxmlformats.org/officeDocument/2006/relationships/slideLayout" /><Relationship Id="rId6" Target="../slideLayouts/slideLayout6.xml" Type="http://schemas.openxmlformats.org/officeDocument/2006/relationships/slideLayout" /><Relationship Id="rId11" Target="../slideLayouts/slideLayout11.xml" Type="http://schemas.openxmlformats.org/officeDocument/2006/relationships/slideLayout" /><Relationship Id="rId5" Target="../slideLayouts/slideLayout5.xml" Type="http://schemas.openxmlformats.org/officeDocument/2006/relationships/slideLayout" /><Relationship Id="rId10" Target="../slideLayouts/slideLayout10.xml" Type="http://schemas.openxmlformats.org/officeDocument/2006/relationships/slideLayout" /><Relationship Id="rId4" Target="../slideLayouts/slideLayout4.xml" Type="http://schemas.openxmlformats.org/officeDocument/2006/relationships/slideLayout" /><Relationship Id="rId9" Target="../slideLayouts/slideLayout9.xml" Type="http://schemas.openxmlformats.org/officeDocument/2006/relationships/slideLayout"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anchor="ctr" bIns="45720" lIns="91440" rIns="91440" rtlCol="0" tIns="45720" vert="horz">
            <a:normAutofit/>
          </a:bodyPr>
          <a:lstStyle/>
          <a:p>
            <a:r>
              <a:rPr lang="en-US"/>
              <a:t>Click to edit Master title style</a:t>
            </a:r>
          </a:p>
        </p:txBody>
      </p:sp>
      <p:sp>
        <p:nvSpPr>
          <p:cNvPr id="3" name="Text Placeholder 2"/>
          <p:cNvSpPr>
            <a:spLocks noGrp="1"/>
          </p:cNvSpPr>
          <p:nvPr>
            <p:ph idx="1" type="body"/>
          </p:nvPr>
        </p:nvSpPr>
        <p:spPr>
          <a:xfrm>
            <a:off x="457200" y="1200151"/>
            <a:ext cx="8229600" cy="3394472"/>
          </a:xfrm>
          <a:prstGeom prst="rect">
            <a:avLst/>
          </a:prstGeom>
        </p:spPr>
        <p:txBody>
          <a:bodyPr bIns="45720" lIns="91440" rIns="91440" rtlCol="0" tIns="45720"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idx="2" sz="half" type="dt"/>
          </p:nvPr>
        </p:nvSpPr>
        <p:spPr>
          <a:xfrm>
            <a:off x="457200" y="4767263"/>
            <a:ext cx="2133600" cy="273844"/>
          </a:xfrm>
          <a:prstGeom prst="rect">
            <a:avLst/>
          </a:prstGeom>
        </p:spPr>
        <p:txBody>
          <a:bodyPr anchor="ctr" bIns="45720" lIns="91440" rIns="91440" rtlCol="0" tIns="45720" vert="horz"/>
          <a:lstStyle>
            <a:lvl1pPr algn="l">
              <a:defRPr sz="900">
                <a:solidFill>
                  <a:schemeClr val="tx1">
                    <a:tint val="75000"/>
                  </a:schemeClr>
                </a:solidFill>
              </a:defRPr>
            </a:lvl1pPr>
          </a:lstStyle>
          <a:p>
            <a:fld id="{241EB5C9-1307-BA42-ABA2-0BC069CD8E7F}" type="datetimeFigureOut">
              <a:rPr lang="en-US" smtClean="0"/>
              <a:t>1/2/22</a:t>
            </a:fld>
            <a:endParaRPr lang="en-US"/>
          </a:p>
        </p:txBody>
      </p:sp>
      <p:sp>
        <p:nvSpPr>
          <p:cNvPr id="5" name="Footer Placeholder 4"/>
          <p:cNvSpPr>
            <a:spLocks noGrp="1"/>
          </p:cNvSpPr>
          <p:nvPr>
            <p:ph idx="3" sz="quarter" type="ftr"/>
          </p:nvPr>
        </p:nvSpPr>
        <p:spPr>
          <a:xfrm>
            <a:off x="3124200" y="4767263"/>
            <a:ext cx="2895600" cy="273844"/>
          </a:xfrm>
          <a:prstGeom prst="rect">
            <a:avLst/>
          </a:prstGeom>
        </p:spPr>
        <p:txBody>
          <a:bodyPr anchor="ctr" bIns="45720" lIns="91440" rIns="91440" rtlCol="0" tIns="45720" vert="horz"/>
          <a:lstStyle>
            <a:lvl1pPr algn="ctr">
              <a:defRPr sz="900">
                <a:solidFill>
                  <a:schemeClr val="tx1">
                    <a:tint val="75000"/>
                  </a:schemeClr>
                </a:solidFill>
              </a:defRPr>
            </a:lvl1pPr>
          </a:lstStyle>
          <a:p>
            <a:endParaRPr lang="en-US"/>
          </a:p>
        </p:txBody>
      </p:sp>
      <p:sp>
        <p:nvSpPr>
          <p:cNvPr id="6" name="Slide Number Placeholder 5"/>
          <p:cNvSpPr>
            <a:spLocks noGrp="1"/>
          </p:cNvSpPr>
          <p:nvPr>
            <p:ph idx="4" sz="quarter" type="sldNum"/>
          </p:nvPr>
        </p:nvSpPr>
        <p:spPr>
          <a:xfrm>
            <a:off x="6553200" y="4767263"/>
            <a:ext cx="2133600" cy="273844"/>
          </a:xfrm>
          <a:prstGeom prst="rect">
            <a:avLst/>
          </a:prstGeom>
        </p:spPr>
        <p:txBody>
          <a:bodyPr anchor="ctr" bIns="45720" lIns="91440" rIns="91440" rtlCol="0" tIns="45720" vert="horz"/>
          <a:lstStyle>
            <a:lvl1pPr algn="r">
              <a:defRPr sz="9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eaLnBrk="1" hangingPunct="1" latinLnBrk="0" rtl="0">
        <a:spcBef>
          <a:spcPct val="0"/>
        </a:spcBef>
        <a:buNone/>
        <a:defRPr kern="1200" sz="3300">
          <a:solidFill>
            <a:schemeClr val="tx1"/>
          </a:solidFill>
          <a:latin typeface="+mj-lt"/>
          <a:ea typeface="+mj-ea"/>
          <a:cs typeface="+mj-cs"/>
        </a:defRPr>
      </a:lvl1pPr>
    </p:titleStyle>
    <p:bodyStyle>
      <a:lvl1pPr algn="l" defTabSz="342900" eaLnBrk="1" hangingPunct="1" indent="-342900" latinLnBrk="0" marL="342900" rtl="0">
        <a:spcBef>
          <a:spcPct val="20000"/>
        </a:spcBef>
        <a:buFont typeface="Arial"/>
        <a:buChar char="•"/>
        <a:defRPr kern="1200" sz="2400">
          <a:solidFill>
            <a:schemeClr val="tx1"/>
          </a:solidFill>
          <a:latin typeface="+mn-lt"/>
          <a:ea typeface="+mn-ea"/>
          <a:cs typeface="+mn-cs"/>
        </a:defRPr>
      </a:lvl1pPr>
      <a:lvl2pPr algn="l" defTabSz="342900" eaLnBrk="1" hangingPunct="1" indent="-342900" latinLnBrk="0" marL="685800" rtl="0">
        <a:spcBef>
          <a:spcPct val="20000"/>
        </a:spcBef>
        <a:buFont typeface="Arial"/>
        <a:buChar char="–"/>
        <a:defRPr kern="1200" sz="2100">
          <a:solidFill>
            <a:schemeClr val="tx1"/>
          </a:solidFill>
          <a:latin typeface="+mn-lt"/>
          <a:ea typeface="+mn-ea"/>
          <a:cs typeface="+mn-cs"/>
        </a:defRPr>
      </a:lvl2pPr>
      <a:lvl3pPr algn="l" defTabSz="342900" eaLnBrk="1" hangingPunct="1" indent="-342900" latinLnBrk="0" marL="1028700" rtl="0">
        <a:spcBef>
          <a:spcPct val="20000"/>
        </a:spcBef>
        <a:buFont typeface="Arial"/>
        <a:buChar char="•"/>
        <a:defRPr kern="1200" sz="1800">
          <a:solidFill>
            <a:schemeClr val="tx1"/>
          </a:solidFill>
          <a:latin typeface="+mn-lt"/>
          <a:ea typeface="+mn-ea"/>
          <a:cs typeface="+mn-cs"/>
        </a:defRPr>
      </a:lvl3pPr>
      <a:lvl4pPr algn="l" defTabSz="342900" eaLnBrk="1" hangingPunct="1" indent="-342900" latinLnBrk="0" marL="1371600" rtl="0">
        <a:spcBef>
          <a:spcPct val="20000"/>
        </a:spcBef>
        <a:buFont typeface="Arial"/>
        <a:buChar char="–"/>
        <a:defRPr kern="1200" sz="1500">
          <a:solidFill>
            <a:schemeClr val="tx1"/>
          </a:solidFill>
          <a:latin typeface="+mn-lt"/>
          <a:ea typeface="+mn-ea"/>
          <a:cs typeface="+mn-cs"/>
        </a:defRPr>
      </a:lvl4pPr>
      <a:lvl5pPr algn="l" defTabSz="342900" eaLnBrk="1" hangingPunct="1" indent="-342900" latinLnBrk="0" marL="1714500" rtl="0">
        <a:spcBef>
          <a:spcPct val="20000"/>
        </a:spcBef>
        <a:buFont typeface="Arial"/>
        <a:buChar char="»"/>
        <a:defRPr kern="1200" sz="1500">
          <a:solidFill>
            <a:schemeClr val="tx1"/>
          </a:solidFill>
          <a:latin typeface="+mn-lt"/>
          <a:ea typeface="+mn-ea"/>
          <a:cs typeface="+mn-cs"/>
        </a:defRPr>
      </a:lvl5pPr>
      <a:lvl6pPr algn="l" defTabSz="342900" eaLnBrk="1" hangingPunct="1" indent="-342900" latinLnBrk="0" marL="2057400" rtl="0">
        <a:spcBef>
          <a:spcPct val="20000"/>
        </a:spcBef>
        <a:buFont typeface="Arial"/>
        <a:buChar char="•"/>
        <a:defRPr kern="1200" sz="1500">
          <a:solidFill>
            <a:schemeClr val="tx1"/>
          </a:solidFill>
          <a:latin typeface="+mn-lt"/>
          <a:ea typeface="+mn-ea"/>
          <a:cs typeface="+mn-cs"/>
        </a:defRPr>
      </a:lvl6pPr>
      <a:lvl7pPr algn="l" defTabSz="342900" eaLnBrk="1" hangingPunct="1" indent="-342900" latinLnBrk="0" marL="2400300" rtl="0">
        <a:spcBef>
          <a:spcPct val="20000"/>
        </a:spcBef>
        <a:buFont typeface="Arial"/>
        <a:buChar char="•"/>
        <a:defRPr kern="1200" sz="1500">
          <a:solidFill>
            <a:schemeClr val="tx1"/>
          </a:solidFill>
          <a:latin typeface="+mn-lt"/>
          <a:ea typeface="+mn-ea"/>
          <a:cs typeface="+mn-cs"/>
        </a:defRPr>
      </a:lvl7pPr>
      <a:lvl8pPr algn="l" defTabSz="342900" eaLnBrk="1" hangingPunct="1" indent="-342900" latinLnBrk="0" marL="2743200" rtl="0">
        <a:spcBef>
          <a:spcPct val="20000"/>
        </a:spcBef>
        <a:buFont typeface="Arial"/>
        <a:buChar char="•"/>
        <a:defRPr kern="1200" sz="1500">
          <a:solidFill>
            <a:schemeClr val="tx1"/>
          </a:solidFill>
          <a:latin typeface="+mn-lt"/>
          <a:ea typeface="+mn-ea"/>
          <a:cs typeface="+mn-cs"/>
        </a:defRPr>
      </a:lvl8pPr>
      <a:lvl9pPr algn="l" defTabSz="342900" eaLnBrk="1" hangingPunct="1" indent="-342900" latinLnBrk="0" marL="3086100" rtl="0">
        <a:spcBef>
          <a:spcPct val="20000"/>
        </a:spcBef>
        <a:buFont typeface="Arial"/>
        <a:buChar char="•"/>
        <a:defRPr kern="1200" sz="1500">
          <a:solidFill>
            <a:schemeClr val="tx1"/>
          </a:solidFill>
          <a:latin typeface="+mn-lt"/>
          <a:ea typeface="+mn-ea"/>
          <a:cs typeface="+mn-cs"/>
        </a:defRPr>
      </a:lvl9pPr>
    </p:bodyStyle>
    <p:otherStyle>
      <a:defPPr>
        <a:defRPr lang="en-US"/>
      </a:defPPr>
      <a:lvl1pPr algn="l" defTabSz="342900" eaLnBrk="1" hangingPunct="1" latinLnBrk="0" marL="0" rtl="0">
        <a:defRPr kern="1200" sz="1350">
          <a:solidFill>
            <a:schemeClr val="tx1"/>
          </a:solidFill>
          <a:latin typeface="+mn-lt"/>
          <a:ea typeface="+mn-ea"/>
          <a:cs typeface="+mn-cs"/>
        </a:defRPr>
      </a:lvl1pPr>
      <a:lvl2pPr algn="l" defTabSz="342900" eaLnBrk="1" hangingPunct="1" latinLnBrk="0" marL="342900" rtl="0">
        <a:defRPr kern="1200" sz="1350">
          <a:solidFill>
            <a:schemeClr val="tx1"/>
          </a:solidFill>
          <a:latin typeface="+mn-lt"/>
          <a:ea typeface="+mn-ea"/>
          <a:cs typeface="+mn-cs"/>
        </a:defRPr>
      </a:lvl2pPr>
      <a:lvl3pPr algn="l" defTabSz="342900" eaLnBrk="1" hangingPunct="1" latinLnBrk="0" marL="685800" rtl="0">
        <a:defRPr kern="1200" sz="1350">
          <a:solidFill>
            <a:schemeClr val="tx1"/>
          </a:solidFill>
          <a:latin typeface="+mn-lt"/>
          <a:ea typeface="+mn-ea"/>
          <a:cs typeface="+mn-cs"/>
        </a:defRPr>
      </a:lvl3pPr>
      <a:lvl4pPr algn="l" defTabSz="342900" eaLnBrk="1" hangingPunct="1" latinLnBrk="0" marL="1028700" rtl="0">
        <a:defRPr kern="1200" sz="1350">
          <a:solidFill>
            <a:schemeClr val="tx1"/>
          </a:solidFill>
          <a:latin typeface="+mn-lt"/>
          <a:ea typeface="+mn-ea"/>
          <a:cs typeface="+mn-cs"/>
        </a:defRPr>
      </a:lvl4pPr>
      <a:lvl5pPr algn="l" defTabSz="342900" eaLnBrk="1" hangingPunct="1" latinLnBrk="0" marL="1371600" rtl="0">
        <a:defRPr kern="1200" sz="1350">
          <a:solidFill>
            <a:schemeClr val="tx1"/>
          </a:solidFill>
          <a:latin typeface="+mn-lt"/>
          <a:ea typeface="+mn-ea"/>
          <a:cs typeface="+mn-cs"/>
        </a:defRPr>
      </a:lvl5pPr>
      <a:lvl6pPr algn="l" defTabSz="342900" eaLnBrk="1" hangingPunct="1" latinLnBrk="0" marL="1714500" rtl="0">
        <a:defRPr kern="1200" sz="1350">
          <a:solidFill>
            <a:schemeClr val="tx1"/>
          </a:solidFill>
          <a:latin typeface="+mn-lt"/>
          <a:ea typeface="+mn-ea"/>
          <a:cs typeface="+mn-cs"/>
        </a:defRPr>
      </a:lvl6pPr>
      <a:lvl7pPr algn="l" defTabSz="342900" eaLnBrk="1" hangingPunct="1" latinLnBrk="0" marL="2057400" rtl="0">
        <a:defRPr kern="1200" sz="1350">
          <a:solidFill>
            <a:schemeClr val="tx1"/>
          </a:solidFill>
          <a:latin typeface="+mn-lt"/>
          <a:ea typeface="+mn-ea"/>
          <a:cs typeface="+mn-cs"/>
        </a:defRPr>
      </a:lvl7pPr>
      <a:lvl8pPr algn="l" defTabSz="342900" eaLnBrk="1" hangingPunct="1" latinLnBrk="0" marL="2400300" rtl="0">
        <a:defRPr kern="1200" sz="1350">
          <a:solidFill>
            <a:schemeClr val="tx1"/>
          </a:solidFill>
          <a:latin typeface="+mn-lt"/>
          <a:ea typeface="+mn-ea"/>
          <a:cs typeface="+mn-cs"/>
        </a:defRPr>
      </a:lvl8pPr>
      <a:lvl9pPr algn="l" defTabSz="342900" eaLnBrk="1" hangingPunct="1" latinLnBrk="0" marL="2743200" rtl="0">
        <a:defRPr kern="1200" sz="135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pPr lvl="0" indent="0" marL="0">
              <a:buNone/>
            </a:pPr>
            <a:r>
              <a:rPr/>
              <a:t>Module 10: Patient-Reported Data &amp; the 21st Century Cures Act</a:t>
            </a:r>
          </a:p>
        </p:txBody>
      </p:sp>
      <p:sp>
        <p:nvSpPr>
          <p:cNvPr id="3" name="Subtitle 2"/>
          <p:cNvSpPr>
            <a:spLocks noGrp="1"/>
          </p:cNvSpPr>
          <p:nvPr>
            <p:ph idx="1" type="subTitle"/>
          </p:nvPr>
        </p:nvSpPr>
        <p:spPr>
          <a:xfrm>
            <a:off x="1371600" y="2914650"/>
            <a:ext cx="6400800" cy="1314450"/>
          </a:xfrm>
        </p:spPr>
        <p:txBody>
          <a:bodyPr/>
          <a:lstStyle/>
          <a:p>
            <a:pPr lvl="0" indent="0" marL="0">
              <a:buNone/>
            </a:pPr>
            <a:br/>
            <a:br/>
            <a:r>
              <a:rPr/>
              <a:t>Patient Registries 101 · Dr. Danielle Boyce</a:t>
            </a:r>
          </a:p>
        </p:txBody>
      </p:sp>
    </p:spTree>
  </p:cSl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Direct from Participant: The Registry Opportunity (cont.)</a:t>
            </a:r>
          </a:p>
        </p:txBody>
      </p:sp>
      <p:sp>
        <p:nvSpPr>
          <p:cNvPr id="3" name="Content Placeholder 2"/>
          <p:cNvSpPr>
            <a:spLocks noGrp="1"/>
          </p:cNvSpPr>
          <p:nvPr>
            <p:ph idx="1"/>
          </p:nvPr>
        </p:nvSpPr>
        <p:spPr/>
        <p:txBody>
          <a:bodyPr/>
          <a:lstStyle/>
          <a:p>
            <a:pPr lvl="0"/>
            <a:r>
              <a:rPr/>
              <a:t>No health system agreement required.</a:t>
            </a:r>
          </a:p>
          <a:p>
            <a:pPr lvl="0"/>
            <a:r>
              <a:rPr/>
              <a:t>Important caveat. While no health system agreement is needed for patient-directed access, your registry still needs IRB approval covering the collection and use of EHR data obtained through patient…</a:t>
            </a:r>
          </a:p>
        </p:txBody>
      </p:sp>
    </p:spTree>
  </p:cSl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Health Apps and the Patient Portal Ecosystem</a:t>
            </a:r>
          </a:p>
        </p:txBody>
      </p:sp>
      <p:sp>
        <p:nvSpPr>
          <p:cNvPr id="3" name="Content Placeholder 2"/>
          <p:cNvSpPr>
            <a:spLocks noGrp="1"/>
          </p:cNvSpPr>
          <p:nvPr>
            <p:ph idx="1"/>
          </p:nvPr>
        </p:nvSpPr>
        <p:spPr/>
        <p:txBody>
          <a:bodyPr/>
          <a:lstStyle/>
          <a:p>
            <a:pPr lvl="0"/>
            <a:r>
              <a:rPr/>
              <a:t>Major patient portal apps now support patient-directed FHIR access</a:t>
            </a:r>
          </a:p>
          <a:p>
            <a:pPr lvl="0"/>
            <a:r>
              <a:rPr/>
              <a:t>Apple Health Records , iOS users can aggregate records from thousands of institutions; data can be exported in FHIR format</a:t>
            </a:r>
          </a:p>
          <a:p>
            <a:pPr lvl="0"/>
            <a:r>
              <a:rPr/>
              <a:t>CommonHealth (Android) , a nonprofit, Apple-Health-style aggregator from The Commons Project. Its consumer app has effectively wound down, so treat it as historical rather than a current integratio…</a:t>
            </a:r>
          </a:p>
          <a:p>
            <a:pPr lvl="0"/>
            <a:r>
              <a:rPr/>
              <a:t>Particle Health , Aggregates participant records from 270M+ participant records nationally via CareQuality and CommonWell networks</a:t>
            </a:r>
          </a:p>
          <a:p>
            <a:pPr lvl="0"/>
            <a:r>
              <a:rPr/>
              <a:t>Some registries integrate with these aggregators rather than building direct EHR connections, significantly reducing development complexity.</a:t>
            </a:r>
          </a:p>
        </p:txBody>
      </p:sp>
    </p:spTree>
  </p:cSl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Using Bulk FHIR for site level data</a:t>
            </a:r>
          </a:p>
        </p:txBody>
      </p:sp>
      <p:sp>
        <p:nvSpPr>
          <p:cNvPr id="3" name="Content Placeholder 2"/>
          <p:cNvSpPr>
            <a:spLocks noGrp="1"/>
          </p:cNvSpPr>
          <p:nvPr>
            <p:ph idx="1"/>
          </p:nvPr>
        </p:nvSpPr>
        <p:spPr/>
        <p:txBody>
          <a:bodyPr/>
          <a:lstStyle/>
          <a:p>
            <a:pPr lvl="0"/>
            <a:r>
              <a:rPr/>
              <a:t>For clinical sites that agree to participate in your registry as data contributors, FHIR Bulk Data allows the site to export FHIR data for all consented participants at once, rather than participan…</a:t>
            </a:r>
          </a:p>
          <a:p>
            <a:pPr lvl="0"/>
            <a:r>
              <a:rPr/>
              <a:t>This requires</a:t>
            </a:r>
          </a:p>
          <a:p>
            <a:pPr lvl="0"/>
            <a:r>
              <a:rPr/>
              <a:t>Site participation agreement</a:t>
            </a:r>
          </a:p>
          <a:p>
            <a:pPr lvl="0"/>
            <a:r>
              <a:rPr/>
              <a:t>BAA with the health system</a:t>
            </a:r>
          </a:p>
          <a:p>
            <a:pPr lvl="0"/>
            <a:r>
              <a:rPr/>
              <a:t>IRB approval covering the health system</a:t>
            </a:r>
          </a:p>
        </p:txBody>
      </p:sp>
    </p:spTree>
  </p:cSl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Testing your FHIR implementation</a:t>
            </a:r>
          </a:p>
        </p:txBody>
      </p:sp>
      <p:sp>
        <p:nvSpPr>
          <p:cNvPr id="3" name="Content Placeholder 2"/>
          <p:cNvSpPr>
            <a:spLocks noGrp="1"/>
          </p:cNvSpPr>
          <p:nvPr>
            <p:ph idx="1"/>
          </p:nvPr>
        </p:nvSpPr>
        <p:spPr/>
        <p:txBody>
          <a:bodyPr/>
          <a:lstStyle/>
          <a:p>
            <a:pPr lvl="0"/>
            <a:r>
              <a:rPr/>
              <a:t>Before going live, test against public FHIR sandboxes</a:t>
            </a:r>
          </a:p>
          <a:p>
            <a:pPr lvl="0"/>
            <a:r>
              <a:rPr/>
              <a:t>SMART on FHIR App Launcher</a:t>
            </a:r>
          </a:p>
          <a:p>
            <a:pPr lvl="0"/>
            <a:r>
              <a:rPr/>
              <a:t>Inferno , ONC’s official FHIR testing tool</a:t>
            </a:r>
          </a:p>
          <a:p>
            <a:pPr lvl="0"/>
            <a:r>
              <a:rPr/>
              <a:t>Epic, Cerner, and Athena all provide developer sandboxes</a:t>
            </a:r>
          </a:p>
        </p:txBody>
      </p:sp>
    </p:spTree>
  </p:cSl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Key resources</a:t>
            </a:r>
          </a:p>
        </p:txBody>
      </p:sp>
      <p:sp>
        <p:nvSpPr>
          <p:cNvPr id="3" name="Content Placeholder 2"/>
          <p:cNvSpPr>
            <a:spLocks noGrp="1"/>
          </p:cNvSpPr>
          <p:nvPr>
            <p:ph idx="1"/>
          </p:nvPr>
        </p:nvSpPr>
        <p:spPr/>
        <p:txBody>
          <a:bodyPr/>
          <a:lstStyle/>
          <a:p>
            <a:pPr lvl="0"/>
            <a:r>
              <a:rPr/>
              <a:t>ONC 21st Century Cures Act Final Rule</a:t>
            </a:r>
          </a:p>
          <a:p>
            <a:pPr lvl="0"/>
            <a:r>
              <a:rPr/>
              <a:t>SMART App Launch Framework</a:t>
            </a:r>
          </a:p>
          <a:p>
            <a:pPr lvl="0"/>
            <a:r>
              <a:rPr/>
              <a:t>Apple Health Records</a:t>
            </a:r>
          </a:p>
          <a:p>
            <a:pPr lvl="0"/>
            <a:r>
              <a:rPr/>
              <a:t>CommonHealth</a:t>
            </a:r>
          </a:p>
          <a:p>
            <a:pPr lvl="0"/>
            <a:r>
              <a:rPr/>
              <a:t>ONC Cures Act Developer Resources</a:t>
            </a:r>
          </a:p>
          <a:p>
            <a:pPr lvl="0"/>
            <a:r>
              <a:rPr/>
              <a:t>← Module 9 | Module 11: Designing Questionnaires →</a:t>
            </a:r>
          </a:p>
        </p:txBody>
      </p:sp>
    </p:spTree>
  </p:cSl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Network exchange: TEFCA and Individual Access Services (IAS)</a:t>
            </a:r>
          </a:p>
        </p:txBody>
      </p:sp>
      <p:sp>
        <p:nvSpPr>
          <p:cNvPr id="3" name="Content Placeholder 2"/>
          <p:cNvSpPr>
            <a:spLocks noGrp="1"/>
          </p:cNvSpPr>
          <p:nvPr>
            <p:ph idx="1"/>
          </p:nvPr>
        </p:nvSpPr>
        <p:spPr/>
        <p:txBody>
          <a:bodyPr/>
          <a:lstStyle/>
          <a:p>
            <a:pPr lvl="0"/>
            <a:r>
              <a:rPr/>
              <a:t>ASTP/ONC. The federal health-IT office formerly called ONC was renamed ASTP/ONC (Assistant Secretary for Technology Policy / Office of the National Coordinator) in July 2024. It administers the fra…</a:t>
            </a:r>
          </a:p>
          <a:p>
            <a:pPr lvl="0"/>
            <a:r>
              <a:rPr/>
              <a:t>TEFCA , the Trusted Exchange Framework and Common Agreement sets a nationwide floor for health-data exchange. It runs through Qualified Health Information Networks (QHINs) that connect participatin…</a:t>
            </a:r>
          </a:p>
          <a:p>
            <a:pPr lvl="0"/>
            <a:r>
              <a:rPr/>
              <a:t>Individual Access Services (IAS) , the TEFCA pathway that lets a person use an app or service of their choice to request their own records across participating providers, after identity verificatio…</a:t>
            </a:r>
          </a:p>
          <a:p>
            <a:pPr lvl="0"/>
            <a:r>
              <a:rPr/>
              <a:t>In practice, portal login (SMART on FHIR), C-CDA download, HIPAA authorization, and TEFCA/IAS usually run through a vendor or platform rather than being wired directly into a registry.</a:t>
            </a:r>
          </a:p>
        </p:txBody>
      </p:sp>
    </p:spTree>
  </p:cSl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Goal</a:t>
            </a:r>
          </a:p>
        </p:txBody>
      </p:sp>
      <p:sp>
        <p:nvSpPr>
          <p:cNvPr id="3" name="Content Placeholder 2"/>
          <p:cNvSpPr>
            <a:spLocks noGrp="1"/>
          </p:cNvSpPr>
          <p:nvPr>
            <p:ph idx="1"/>
          </p:nvPr>
        </p:nvSpPr>
        <p:spPr/>
        <p:txBody>
          <a:bodyPr/>
          <a:lstStyle/>
          <a:p>
            <a:pPr lvl="0" indent="0" marL="0">
              <a:buNone/>
            </a:pPr>
            <a:r>
              <a:rPr/>
              <a:t>Understand how the 21st Century Cures Act creates participant rights to access their EHR data via APIs, and how your registry can leverage this.</a:t>
            </a:r>
          </a:p>
        </p:txBody>
      </p:sp>
    </p:spTree>
  </p:cSl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The 21st Century Cures Act</a:t>
            </a:r>
          </a:p>
        </p:txBody>
      </p:sp>
      <p:sp>
        <p:nvSpPr>
          <p:cNvPr id="3" name="Content Placeholder 2"/>
          <p:cNvSpPr>
            <a:spLocks noGrp="1"/>
          </p:cNvSpPr>
          <p:nvPr>
            <p:ph idx="1"/>
          </p:nvPr>
        </p:nvSpPr>
        <p:spPr/>
        <p:txBody>
          <a:bodyPr/>
          <a:lstStyle/>
          <a:p>
            <a:pPr lvl="0"/>
            <a:r>
              <a:rPr/>
              <a:t>The 21st Century Cures Act (passed 2016, final rules 2020 to 2021) transformed participant data access.</a:t>
            </a:r>
          </a:p>
        </p:txBody>
      </p:sp>
    </p:spTree>
  </p:cSl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Information Blocking Prohibition</a:t>
            </a:r>
          </a:p>
        </p:txBody>
      </p:sp>
      <p:sp>
        <p:nvSpPr>
          <p:cNvPr id="3" name="Content Placeholder 2"/>
          <p:cNvSpPr>
            <a:spLocks noGrp="1"/>
          </p:cNvSpPr>
          <p:nvPr>
            <p:ph idx="1"/>
          </p:nvPr>
        </p:nvSpPr>
        <p:spPr/>
        <p:txBody>
          <a:bodyPr/>
          <a:lstStyle/>
          <a:p>
            <a:pPr lvl="0"/>
            <a:r>
              <a:rPr/>
              <a:t>EHR vendors and health systems are prohibited from blocking patient access to their electronic health information.</a:t>
            </a:r>
          </a:p>
          <a:p>
            <a:pPr lvl="0"/>
            <a:r>
              <a:rPr/>
              <a:t>Participants have the right to access their complete EHR data in electronic form</a:t>
            </a:r>
          </a:p>
          <a:p>
            <a:pPr lvl="0"/>
            <a:r>
              <a:rPr/>
              <a:t>Health systems cannot charge unreasonable fees for this access</a:t>
            </a:r>
          </a:p>
          <a:p>
            <a:pPr lvl="0"/>
            <a:r>
              <a:rPr/>
              <a:t>EHR vendors must provide standardized API access</a:t>
            </a:r>
          </a:p>
        </p:txBody>
      </p:sp>
    </p:spTree>
  </p:cSl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Mandatory FHIR APIs</a:t>
            </a:r>
          </a:p>
        </p:txBody>
      </p:sp>
      <p:sp>
        <p:nvSpPr>
          <p:cNvPr id="3" name="Content Placeholder 2"/>
          <p:cNvSpPr>
            <a:spLocks noGrp="1"/>
          </p:cNvSpPr>
          <p:nvPr>
            <p:ph idx="1"/>
          </p:nvPr>
        </p:nvSpPr>
        <p:spPr/>
        <p:txBody>
          <a:bodyPr/>
          <a:lstStyle/>
          <a:p>
            <a:pPr lvl="0"/>
            <a:r>
              <a:rPr/>
              <a:t>All EHR vendors certified under ONC’s 2015 Edition must now implement FHIR R4 APIs allowing patient access via SMART on FHIR.</a:t>
            </a:r>
          </a:p>
          <a:p>
            <a:pPr lvl="0"/>
            <a:r>
              <a:rPr/>
              <a:t>This is transformative for patient registries.</a:t>
            </a:r>
          </a:p>
        </p:txBody>
      </p:sp>
    </p:spTree>
  </p:cSl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How it works</a:t>
            </a:r>
          </a:p>
        </p:txBody>
      </p:sp>
      <p:sp>
        <p:nvSpPr>
          <p:cNvPr id="3" name="Content Placeholder 2"/>
          <p:cNvSpPr>
            <a:spLocks noGrp="1"/>
          </p:cNvSpPr>
          <p:nvPr>
            <p:ph idx="1"/>
          </p:nvPr>
        </p:nvSpPr>
        <p:spPr/>
        <p:txBody>
          <a:bodyPr/>
          <a:lstStyle/>
          <a:p>
            <a:pPr lvl="0"/>
            <a:r>
              <a:rPr/>
              <a:t>OAuth 2.0 is the authorization protocol that makes patient-directed data access secure.</a:t>
            </a:r>
          </a:p>
          <a:p>
            <a:pPr lvl="0"/>
            <a:r>
              <a:rPr/>
              <a:t>Authorization Request: Your registry redirects the participant to their EHR’s authorization server</a:t>
            </a:r>
          </a:p>
          <a:p>
            <a:pPr lvl="0"/>
            <a:r>
              <a:rPr/>
              <a:t>Participant Authentication: The participant logs in to their patient portal (e.g., MyChart)</a:t>
            </a:r>
          </a:p>
          <a:p>
            <a:pPr lvl="0"/>
            <a:r>
              <a:rPr/>
              <a:t>Consent: The participant reviews and approves the specific data types your registry is requesting</a:t>
            </a:r>
          </a:p>
          <a:p>
            <a:pPr lvl="0"/>
            <a:r>
              <a:rPr/>
              <a:t>Authorization Code: The EHR returns a short-lived authorization code to your registry</a:t>
            </a:r>
          </a:p>
          <a:p>
            <a:pPr lvl="0"/>
            <a:r>
              <a:rPr/>
              <a:t>Token Exchange: Your registry exchanges the code for an access token</a:t>
            </a:r>
          </a:p>
        </p:txBody>
      </p:sp>
    </p:spTree>
  </p:cSl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How it works (cont.)</a:t>
            </a:r>
          </a:p>
        </p:txBody>
      </p:sp>
      <p:sp>
        <p:nvSpPr>
          <p:cNvPr id="3" name="Content Placeholder 2"/>
          <p:cNvSpPr>
            <a:spLocks noGrp="1"/>
          </p:cNvSpPr>
          <p:nvPr>
            <p:ph idx="1"/>
          </p:nvPr>
        </p:nvSpPr>
        <p:spPr/>
        <p:txBody>
          <a:bodyPr/>
          <a:lstStyle/>
          <a:p>
            <a:pPr lvl="0"/>
            <a:r>
              <a:rPr/>
              <a:t>Data Access: Your registry uses the access token to call FHIR APIs and retrieve the participant’s data</a:t>
            </a:r>
          </a:p>
          <a:p>
            <a:pPr lvl="0"/>
            <a:r>
              <a:rPr/>
              <a:t>The participant can revoke this authorization at any time.</a:t>
            </a:r>
          </a:p>
        </p:txBody>
      </p:sp>
    </p:spTree>
  </p:cSl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Scopes, What you can request</a:t>
            </a:r>
          </a:p>
        </p:txBody>
      </p:sp>
      <p:sp>
        <p:nvSpPr>
          <p:cNvPr id="3" name="Content Placeholder 2"/>
          <p:cNvSpPr>
            <a:spLocks noGrp="1"/>
          </p:cNvSpPr>
          <p:nvPr>
            <p:ph idx="1"/>
          </p:nvPr>
        </p:nvSpPr>
        <p:spPr/>
        <p:txBody>
          <a:bodyPr/>
          <a:lstStyle/>
          <a:p>
            <a:pPr lvl="0"/>
            <a:r>
              <a:rPr/>
              <a:t>SMART on FHIR uses OAuth 2.0 scopes to define what data an app can access</a:t>
            </a:r>
          </a:p>
          <a:p>
            <a:pPr lvl="0"/>
            <a:r>
              <a:rPr/>
              <a:t>Request only what you need.</a:t>
            </a:r>
          </a:p>
        </p:txBody>
      </p:sp>
    </p:spTree>
  </p:cSl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Direct from Participant: The Registry Opportunity</a:t>
            </a:r>
          </a:p>
        </p:txBody>
      </p:sp>
      <p:sp>
        <p:nvSpPr>
          <p:cNvPr id="3" name="Content Placeholder 2"/>
          <p:cNvSpPr>
            <a:spLocks noGrp="1"/>
          </p:cNvSpPr>
          <p:nvPr>
            <p:ph idx="1"/>
          </p:nvPr>
        </p:nvSpPr>
        <p:spPr/>
        <p:txBody>
          <a:bodyPr/>
          <a:lstStyle/>
          <a:p>
            <a:pPr lvl="0"/>
            <a:r>
              <a:rPr/>
              <a:t>The Cures Act creates a direct path from participant to registry that bypasses institutional barriers</a:t>
            </a:r>
          </a:p>
          <a:p>
            <a:pPr lvl="0"/>
            <a:r>
              <a:rPr/>
              <a:t>Participant enrolls in your registry</a:t>
            </a:r>
          </a:p>
          <a:p>
            <a:pPr lvl="0"/>
            <a:r>
              <a:rPr/>
              <a:t>Participant clicks “Connect my health records”</a:t>
            </a:r>
          </a:p>
          <a:p>
            <a:pPr lvl="0"/>
            <a:r>
              <a:rPr/>
              <a:t>Participant logs in to their EHR portal and authorizes specific data sharing</a:t>
            </a:r>
          </a:p>
          <a:p>
            <a:pPr lvl="0"/>
            <a:r>
              <a:rPr/>
              <a:t>Registry receives structured FHIR data directly, diagnoses, labs, medications</a:t>
            </a:r>
          </a:p>
          <a:p>
            <a:pPr lvl="0"/>
            <a:r>
              <a:rPr/>
              <a:t>Data updates automatically as new information appears in the EHR</a:t>
            </a: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49</Words>
  <Application>Microsoft Macintosh PowerPoint</Application>
  <PresentationFormat>On-screen Show (16:9)</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10: Patient-Reported Data &amp; the 21st Century Cures Act</dc:title>
  <dc:creator>Patient Registries 101 · Dr. Danielle Boyce</dc:creator>
  <cp:keywords/>
  <dcterms:created xsi:type="dcterms:W3CDTF">2026-07-10T17:41:48Z</dcterms:created>
  <dcterms:modified xsi:type="dcterms:W3CDTF">2026-07-10T17:41:48Z</dcterms:modified>
</cp:coreProperties>
</file>

<file path=docProps/custom.xml><?xml version="1.0" encoding="utf-8"?>
<Properties xmlns="http://schemas.openxmlformats.org/officeDocument/2006/custom-properties" xmlns:vt="http://schemas.openxmlformats.org/officeDocument/2006/docPropsVTypes"/>
</file>