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7" Type="http://schemas.openxmlformats.org/officeDocument/2006/relationships/viewProps" Target="viewProps.xml" /><Relationship Id="rId1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9" Type="http://schemas.openxmlformats.org/officeDocument/2006/relationships/tableStyles" Target="tableStyles.xml" /><Relationship Id="rId18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Module 11: Designing Questionnaires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Patient Registries 101 · Dr. Danielle Boyce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Cognitive burden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Use plain language (aim for 6th grade reading level)</a:t>
            </a:r>
          </a:p>
          <a:p>
            <a:pPr lvl="0"/>
            <a:r>
              <a:rPr/>
              <a:t>Avoid medical jargon; define terms when needed</a:t>
            </a:r>
          </a:p>
          <a:p>
            <a:pPr lvl="0"/>
            <a:r>
              <a:rPr/>
              <a:t>Group related questions in logical sections</a:t>
            </a:r>
          </a:p>
          <a:p>
            <a:pPr lvl="0"/>
            <a:r>
              <a:rPr/>
              <a:t>Provide progress indicators on long questionnaires</a:t>
            </a:r>
          </a:p>
          <a:p>
            <a:pPr lvl="0"/>
            <a:r>
              <a:rPr/>
              <a:t>Offer “save and return later” for multi-section forms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Questionnaire development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Draft based on scientific questions and SAB input</a:t>
            </a:r>
          </a:p>
          <a:p>
            <a:pPr lvl="0"/>
            <a:r>
              <a:rPr/>
              <a:t>Participant review , share draft with 3 to 5 participants for comprehension testing</a:t>
            </a:r>
          </a:p>
          <a:p>
            <a:pPr lvl="0"/>
            <a:r>
              <a:rPr/>
              <a:t>Cognitive interviewing , ask participants to “think aloud” as they answer questions</a:t>
            </a:r>
          </a:p>
          <a:p>
            <a:pPr lvl="0"/>
            <a:r>
              <a:rPr/>
              <a:t>Pilot test with 20 to 50 participants; measure completion rate and time</a:t>
            </a:r>
          </a:p>
          <a:p>
            <a:pPr lvl="0"/>
            <a:r>
              <a:rPr/>
              <a:t>Analyze pilot data , Are there items with very high “don’t know” or skip rates? Do items perform as expected statistically?</a:t>
            </a:r>
          </a:p>
          <a:p>
            <a:pPr lvl="0"/>
            <a:r>
              <a:rPr/>
              <a:t>Revise based on pilot findings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Questionnaire development process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Final SAB approval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Frequency and burden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Enrollment questionnaire: Budget 20 to 30 minutes maximum for core elements</a:t>
            </a:r>
          </a:p>
          <a:p>
            <a:pPr lvl="0"/>
            <a:r>
              <a:rPr/>
              <a:t>Annual/biannual follow up: 10 to 15 minutes</a:t>
            </a:r>
          </a:p>
          <a:p>
            <a:pPr lvl="0"/>
            <a:r>
              <a:rPr/>
              <a:t>Brief check-ins: 5 minutes or less for high-frequency (quarterly or monthly) touchpoints</a:t>
            </a:r>
          </a:p>
          <a:p>
            <a:pPr lvl="0"/>
            <a:r>
              <a:rPr/>
              <a:t>Shorter and more frequent is often better than long and infrequent, and yields better longitudinal data.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PROMIS</a:t>
            </a:r>
          </a:p>
          <a:p>
            <a:pPr lvl="0"/>
            <a:r>
              <a:rPr/>
              <a:t>EQ-5D</a:t>
            </a:r>
          </a:p>
          <a:p>
            <a:pPr lvl="0"/>
            <a:r>
              <a:rPr/>
              <a:t>NIH Toolbox</a:t>
            </a:r>
          </a:p>
          <a:p>
            <a:pPr lvl="0"/>
            <a:r>
              <a:rPr/>
              <a:t>COSMIN, Measurement instrument quality standards</a:t>
            </a:r>
          </a:p>
          <a:p>
            <a:pPr lvl="0"/>
            <a:r>
              <a:rPr/>
              <a:t>FDA PRO Guidance</a:t>
            </a:r>
          </a:p>
          <a:p>
            <a:pPr lvl="0"/>
            <a:r>
              <a:rPr/>
              <a:t>← Module 10 | Module 12: Verifying Clinical Data →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Design questionnaires that produce high-quality, analyzable data, and that participants actually complete.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questionnaire design imperative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 poorly designed questionnaire produces poor data.</a:t>
            </a:r>
          </a:p>
          <a:p>
            <a:pPr lvl="0"/>
            <a:r>
              <a:rPr/>
              <a:t>Too long , Completion rates drop dramatically beyond 15 to 20 minutes</a:t>
            </a:r>
          </a:p>
          <a:p>
            <a:pPr lvl="0"/>
            <a:r>
              <a:rPr/>
              <a:t>Ambiguous questions , “How severe are your symptoms?” means different things to different people</a:t>
            </a:r>
          </a:p>
          <a:p>
            <a:pPr lvl="0"/>
            <a:r>
              <a:rPr/>
              <a:t>Double-barreled questions , “Do you have pain and fatigue?” cannot be answered with a single yes/no</a:t>
            </a:r>
          </a:p>
          <a:p>
            <a:pPr lvl="0"/>
            <a:r>
              <a:rPr/>
              <a:t>Custom scales instead of validated instruments , Produces uninterpretable data</a:t>
            </a:r>
          </a:p>
          <a:p>
            <a:pPr lvl="0"/>
            <a:r>
              <a:rPr/>
              <a:t>No skip logic , Showing irrelevant questions wastes participant time and increases abandonment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Use validated instruments wherever possible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Always search for a validated instrument before writing a custom question.</a:t>
            </a:r>
          </a:p>
          <a:p>
            <a:pPr lvl="0"/>
            <a:r>
              <a:rPr/>
              <a:t>A validated instrument has been</a:t>
            </a:r>
          </a:p>
          <a:p>
            <a:pPr lvl="0"/>
            <a:r>
              <a:rPr/>
              <a:t>Developed with participant and clinician input</a:t>
            </a:r>
          </a:p>
          <a:p>
            <a:pPr lvl="0"/>
            <a:r>
              <a:rPr/>
              <a:t>Tested for reliability (consistent results across administrations)</a:t>
            </a:r>
          </a:p>
          <a:p>
            <a:pPr lvl="0"/>
            <a:r>
              <a:rPr/>
              <a:t>Tested for validity (actually measures what it claims to measure)</a:t>
            </a:r>
          </a:p>
          <a:p>
            <a:pPr lvl="0"/>
            <a:r>
              <a:rPr/>
              <a:t>Normed against a reference population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Use validated instruments wherever possible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Accepted by journals and regulatory agencies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validated instrument libraries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PROMIS (NIH): Physical function, fatigue, pain, sleep, anxiety, depression, social participation → healthmeasures.net</a:t>
            </a:r>
          </a:p>
          <a:p>
            <a:pPr lvl="0"/>
            <a:r>
              <a:rPr/>
              <a:t>EQ-5D: Generic health related quality of life; widely used in health economics → euroqol.org</a:t>
            </a:r>
          </a:p>
          <a:p>
            <a:pPr lvl="0"/>
            <a:r>
              <a:rPr/>
              <a:t>SF-36 / RAND-36: General health status → rand.org/health-care/surveys_tools/mos/36-item-short-form.html</a:t>
            </a:r>
          </a:p>
          <a:p>
            <a:pPr lvl="0"/>
            <a:r>
              <a:rPr/>
              <a:t>NIH Toolbox: Cognitive, emotional, motor, and sensory function → nihtoolbox.org</a:t>
            </a:r>
          </a:p>
          <a:p>
            <a:pPr lvl="0"/>
            <a:r>
              <a:rPr/>
              <a:t>Participant-specific instruments: Many diseases have gold-standard disease specific instruments.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Response scales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For symptom severity, use numeric rating scales (NRS) or Likert scales, not free text.</a:t>
            </a:r>
          </a:p>
          <a:p>
            <a:pPr lvl="0"/>
            <a:r>
              <a:rPr/>
              <a:t>NRS 0 to 10: “On a scale of 0 to 10, how severe is your pain today?”, Simple, widely understood</a:t>
            </a:r>
          </a:p>
          <a:p>
            <a:pPr lvl="0"/>
            <a:r>
              <a:rPr/>
              <a:t>Likert (5-point): Never / Rarely / Sometimes / Often / Always, Good for frequency</a:t>
            </a:r>
          </a:p>
          <a:p>
            <a:pPr lvl="0"/>
            <a:r>
              <a:rPr/>
              <a:t>Visual analog scale (VAS): Continuous line from “None” to “Worst imaginable”, More sensitive but harder to implement on paper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Date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For onset dates, provide a structured date picker with a “year only” or “approximate” option, many participants know the year of symptom onset but not the exact date.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Branching logic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Use skip logic so participants only see relevant questions</a:t>
            </a:r>
          </a:p>
          <a:p>
            <a:pPr lvl="0"/>
            <a:r>
              <a:rPr/>
              <a:t>“Have you ever had seizures?” → If NO, skip to next section</a:t>
            </a:r>
          </a:p>
          <a:p>
            <a:pPr lvl="0"/>
            <a:r>
              <a:rPr/>
              <a:t>“What medications are you currently taking?” → If NONE, skip medication detail section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11: Designing Questionnaires</dc:title>
  <dc:creator>Patient Registries 101 · Dr. Danielle Boyce</dc:creator>
  <cp:keywords/>
  <dcterms:created xsi:type="dcterms:W3CDTF">2026-07-10T17:41:48Z</dcterms:created>
  <dcterms:modified xsi:type="dcterms:W3CDTF">2026-07-10T17:41:48Z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