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7" Type="http://schemas.openxmlformats.org/officeDocument/2006/relationships/viewProps" Target="viewProps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9" Type="http://schemas.openxmlformats.org/officeDocument/2006/relationships/tableStyles" Target="tableStyles.xml" /><Relationship Id="rId1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12: Verifying Clinical Data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Audit trail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Maintain a complete audit trail of</a:t>
            </a:r>
          </a:p>
          <a:p>
            <a:pPr lvl="0"/>
            <a:r>
              <a:rPr/>
              <a:t>Who entered each data element</a:t>
            </a:r>
          </a:p>
          <a:p>
            <a:pPr lvl="0"/>
            <a:r>
              <a:rPr/>
              <a:t>When data was entered and modified</a:t>
            </a:r>
          </a:p>
          <a:p>
            <a:pPr lvl="0"/>
            <a:r>
              <a:rPr/>
              <a:t>What changes were made</a:t>
            </a:r>
          </a:p>
          <a:p>
            <a:pPr lvl="0"/>
            <a:r>
              <a:rPr/>
              <a:t>Source documentation for verified data</a:t>
            </a:r>
          </a:p>
          <a:p>
            <a:pPr lvl="0"/>
            <a:r>
              <a:rPr/>
              <a:t>This is required for regulatory submissions and is good research practice.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Study coordinator verification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registries with clinical site participation, a typical verification workflow</a:t>
            </a:r>
          </a:p>
          <a:p>
            <a:pPr lvl="0"/>
            <a:r>
              <a:rPr/>
              <a:t>Participant enrolls and completes self report</a:t>
            </a:r>
          </a:p>
          <a:p>
            <a:pPr lvl="0"/>
            <a:r>
              <a:rPr/>
              <a:t>Participant signs medical records release authorization</a:t>
            </a:r>
          </a:p>
          <a:p>
            <a:pPr lvl="0"/>
            <a:r>
              <a:rPr/>
              <a:t>Study coordinator at clinical site receives notification</a:t>
            </a:r>
          </a:p>
          <a:p>
            <a:pPr lvl="0"/>
            <a:r>
              <a:rPr/>
              <a:t>Coordinator reviews medical record and completes clinical data form</a:t>
            </a:r>
          </a:p>
          <a:p>
            <a:pPr lvl="0"/>
            <a:r>
              <a:rPr/>
              <a:t>Discrepancies between patient-reported and record-sourced data are flagged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Study coordinator verification workflow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Data manager reviews and resolves discrepancies</a:t>
            </a:r>
          </a:p>
          <a:p>
            <a:pPr lvl="0"/>
            <a:r>
              <a:rPr/>
              <a:t>Record is marked as “clinician verified”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quality metrics to track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Completeness rate: % of required fields with non-missing values, by element and by time period</a:t>
            </a:r>
          </a:p>
          <a:p>
            <a:pPr lvl="0"/>
            <a:r>
              <a:rPr/>
              <a:t>Timeliness: Median days from enrollment to complete baseline data</a:t>
            </a:r>
          </a:p>
          <a:p>
            <a:pPr lvl="0"/>
            <a:r>
              <a:rPr/>
              <a:t>Verification rate: % of enrolled participants with clinician verified diagnosis</a:t>
            </a:r>
          </a:p>
          <a:p>
            <a:pPr lvl="0"/>
            <a:r>
              <a:rPr/>
              <a:t>Inconsistency rate: % of records with at least one logic or range check failure</a:t>
            </a:r>
          </a:p>
          <a:p>
            <a:pPr lvl="0"/>
            <a:r>
              <a:rPr/>
              <a:t>Attrition rate: % of participants who complete each follow up assessment</a:t>
            </a:r>
          </a:p>
          <a:p>
            <a:pPr lvl="0"/>
            <a:r>
              <a:rPr/>
              <a:t>Report these metrics to your SAB quarterly.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AHRQ Registry User’s Guide Chapter 5: Data Collection</a:t>
            </a:r>
          </a:p>
          <a:p>
            <a:pPr lvl="0"/>
            <a:r>
              <a:rPr/>
              <a:t>FDA Data Standards for Clinical Trials</a:t>
            </a:r>
          </a:p>
          <a:p>
            <a:pPr lvl="0"/>
            <a:r>
              <a:rPr/>
              <a:t>CDISC CDASH (Clinical Data Acquisition Standards Harmonization)</a:t>
            </a:r>
          </a:p>
          <a:p>
            <a:pPr lvl="0"/>
            <a:r>
              <a:rPr/>
              <a:t>TransCelerate Data Standards</a:t>
            </a:r>
          </a:p>
          <a:p>
            <a:pPr lvl="0"/>
            <a:r>
              <a:rPr/>
              <a:t>← Module 11 | Module 13: Recruitment Strategies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Understand when and how to verify patient-reported data against clinical records, and build a data quality framework for your registry.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Patient-reported vs. clinician verified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Most patient registries start with self reported data because it is scalable and low-cost.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Diagnosis confirmation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rare diseases, self reported diagnosis is unreliable.</a:t>
            </a:r>
          </a:p>
          <a:p>
            <a:pPr lvl="0"/>
            <a:r>
              <a:rPr/>
              <a:t>Methods</a:t>
            </a:r>
          </a:p>
          <a:p>
            <a:pPr lvl="0"/>
            <a:r>
              <a:rPr/>
              <a:t>Medical record review by a study coordinator or clinician</a:t>
            </a:r>
          </a:p>
          <a:p>
            <a:pPr lvl="0"/>
            <a:r>
              <a:rPr/>
              <a:t>Genetic test report review (for genetic diseases)</a:t>
            </a:r>
          </a:p>
          <a:p>
            <a:pPr lvl="0"/>
            <a:r>
              <a:rPr/>
              <a:t>Clinician attestation (treating physician confirms diagnosis)</a:t>
            </a:r>
          </a:p>
          <a:p>
            <a:pPr lvl="0"/>
            <a:r>
              <a:rPr/>
              <a:t>Death certificate review (for mortality data)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Genetic/molecular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Mutation or variant data should be extracted directly from clinical genetic test reports, not transcribed by participants.</a:t>
            </a:r>
          </a:p>
          <a:p>
            <a:pPr lvl="0"/>
            <a:r>
              <a:rPr/>
              <a:t>Build a document upload feature so participants can upload their genetic test report, and have a study coordinator extract the variant data into standardized fields (HGVS notation, gene symbol, var…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clinical measurements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outcomes analysis, key measurements (functional scores, lab values, imaging findings) should be extracted from the medical record or entered by the treating clinician, not relying on participan…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Edit checks and validation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Build validation into your data collection forms</a:t>
            </a:r>
          </a:p>
          <a:p>
            <a:pPr lvl="0"/>
            <a:r>
              <a:rPr/>
              <a:t>Range checks (age cannot be negative; weight cannot be 500kg)</a:t>
            </a:r>
          </a:p>
          <a:p>
            <a:pPr lvl="0"/>
            <a:r>
              <a:rPr/>
              <a:t>Logic checks (symptom onset cannot be before birth date)</a:t>
            </a:r>
          </a:p>
          <a:p>
            <a:pPr lvl="0"/>
            <a:r>
              <a:rPr/>
              <a:t>Completeness checks (flag records with missing required fields)</a:t>
            </a:r>
          </a:p>
          <a:p>
            <a:pPr lvl="0"/>
            <a:r>
              <a:rPr/>
              <a:t>Consistency checks (diagnosis date should precede treatment start date)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Missing data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 your analysis plan before data collection, including a missing data strategy</a:t>
            </a:r>
          </a:p>
          <a:p>
            <a:pPr lvl="0"/>
            <a:r>
              <a:rPr/>
              <a:t>What percentage of missingness in a field triggers exclusion from analysis?</a:t>
            </a:r>
          </a:p>
          <a:p>
            <a:pPr lvl="0"/>
            <a:r>
              <a:rPr/>
              <a:t>Will you use imputation? Which methods?</a:t>
            </a:r>
          </a:p>
          <a:p>
            <a:pPr lvl="0"/>
            <a:r>
              <a:rPr/>
              <a:t>How will you handle “not applicable” vs. “unknown” vs. genuinely missing?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Duplicate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Rare disease communities are small.</a:t>
            </a:r>
          </a:p>
          <a:p>
            <a:pPr lvl="0"/>
            <a:r>
              <a:rPr/>
              <a:t>Match on date of birth, sex, and diagnosis date</a:t>
            </a:r>
          </a:p>
          <a:p>
            <a:pPr lvl="0"/>
            <a:r>
              <a:rPr/>
              <a:t>Consider a unique participant identifier (with appropriate privacy protections)</a:t>
            </a:r>
          </a:p>
          <a:p>
            <a:pPr lvl="0"/>
            <a:r>
              <a:rPr/>
              <a:t>Coordinate with other registries in your disease space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12: Verifying Clinical Data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