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9" Type="http://schemas.openxmlformats.org/officeDocument/2006/relationships/viewProps" Target="viewProps.xml" /><Relationship Id="rId18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1" Type="http://schemas.openxmlformats.org/officeDocument/2006/relationships/tableStyles" Target="tableStyles.xml" /><Relationship Id="rId20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13: Recruitment Strategies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Reducing enrollment friction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Every step between a participant hearing about your registry and completing enrollment is an opportunity for dropout.</a:t>
            </a:r>
          </a:p>
          <a:p>
            <a:pPr lvl="0"/>
            <a:r>
              <a:rPr/>
              <a:t>Measure dropout at each stage.</a:t>
            </a:r>
          </a:p>
          <a:p>
            <a:pPr lvl="0"/>
            <a:r>
              <a:rPr/>
              <a:t>Lengthy eligibility screening before consent</a:t>
            </a:r>
          </a:p>
          <a:p>
            <a:pPr lvl="0"/>
            <a:r>
              <a:rPr/>
              <a:t>Consent document that requires printing and signing</a:t>
            </a:r>
          </a:p>
          <a:p>
            <a:pPr lvl="0"/>
            <a:r>
              <a:rPr/>
              <a:t>No mobile-optimized enrollment form</a:t>
            </a:r>
          </a:p>
          <a:p>
            <a:pPr lvl="0"/>
            <a:r>
              <a:rPr/>
              <a:t>Required fields that participants don’t know (exact diagnosis date, genetic mutation details)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Reducing enrollment friction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No “save and return later” option</a:t>
            </a:r>
          </a:p>
          <a:p>
            <a:pPr lvl="0"/>
            <a:r>
              <a:rPr/>
              <a:t>Best practices</a:t>
            </a:r>
          </a:p>
          <a:p>
            <a:pPr lvl="0"/>
            <a:r>
              <a:rPr/>
              <a:t>Enable enrollment from a mobile device</a:t>
            </a:r>
          </a:p>
          <a:p>
            <a:pPr lvl="0"/>
            <a:r>
              <a:rPr/>
              <a:t>Use eConsent with digital signature</a:t>
            </a:r>
          </a:p>
          <a:p>
            <a:pPr lvl="0"/>
            <a:r>
              <a:rPr/>
              <a:t>Make baseline questionnaire completable in 20 minutes or less</a:t>
            </a:r>
          </a:p>
          <a:p>
            <a:pPr lvl="0"/>
            <a:r>
              <a:rPr/>
              <a:t>Send follow up reminders at 24 hours, 1 week, and 1 month for incomplete enrollments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Reducing enrollment friction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Offer enrollment assistance (phone support, email help desk)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Retention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Enrollment is only the beginning.</a:t>
            </a:r>
          </a:p>
          <a:p>
            <a:pPr lvl="0"/>
            <a:r>
              <a:rPr/>
              <a:t>Regular communication: Quarterly or annual newsletters reporting registry progress and findings</a:t>
            </a:r>
          </a:p>
          <a:p>
            <a:pPr lvl="0"/>
            <a:r>
              <a:rPr/>
              <a:t>Results return: Share aggregate findings back to participants, what is the registry learning?</a:t>
            </a:r>
          </a:p>
          <a:p>
            <a:pPr lvl="0"/>
            <a:r>
              <a:rPr/>
              <a:t>Feedback loops: Surveys about registry experience; act on feedback</a:t>
            </a:r>
          </a:p>
          <a:p>
            <a:pPr lvl="0"/>
            <a:r>
              <a:rPr/>
              <a:t>Acknowledgment: Recognize participants in publications (with consent)</a:t>
            </a:r>
          </a:p>
          <a:p>
            <a:pPr lvl="0"/>
            <a:r>
              <a:rPr/>
              <a:t>Reminders: Automated follow up reminders at scheduled data collection timepoints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Retention strategies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Easy withdrawal: Make it simple to update preferences or withdraw, trust is maintained by respecting autonomy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NORD Rare Disease Participant Recruitment Resources</a:t>
            </a:r>
          </a:p>
          <a:p>
            <a:pPr lvl="0"/>
            <a:r>
              <a:rPr/>
              <a:t>Global Genes Rare Advocacy Tools</a:t>
            </a:r>
          </a:p>
          <a:p>
            <a:pPr lvl="0"/>
            <a:r>
              <a:rPr/>
              <a:t>RareConnect</a:t>
            </a:r>
          </a:p>
          <a:p>
            <a:pPr lvl="0"/>
            <a:r>
              <a:rPr/>
              <a:t>Inspire Participant Community</a:t>
            </a:r>
          </a:p>
          <a:p>
            <a:pPr lvl="0"/>
            <a:r>
              <a:rPr/>
              <a:t>ClinicalTrials.gov Registration Guide</a:t>
            </a:r>
          </a:p>
          <a:p>
            <a:pPr lvl="0"/>
            <a:r>
              <a:rPr/>
              <a:t>PCORI Engagement in Research Resources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← Module 12 | Module 14: Study Coordinators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Build a recruitment strategy that reaches your community effectively, with particular attention to the unique challenges of rare disease recruitment.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rare disease recruitment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For common diseases, standard recruitment channels (physician referral, hospital outreach, advertising) work reasonably well.</a:t>
            </a:r>
          </a:p>
          <a:p>
            <a:pPr lvl="0"/>
            <a:r>
              <a:rPr/>
              <a:t>Key principles for rare disease recruitment</a:t>
            </a:r>
          </a:p>
          <a:p>
            <a:pPr lvl="0"/>
            <a:r>
              <a:rPr/>
              <a:t>Participants are your best recruiters, the community recruits itself</a:t>
            </a:r>
          </a:p>
          <a:p>
            <a:pPr lvl="0"/>
            <a:r>
              <a:rPr/>
              <a:t>Meet participants where they already are (online communities, support groups, specialty clinics)</a:t>
            </a:r>
          </a:p>
          <a:p>
            <a:pPr lvl="0"/>
            <a:r>
              <a:rPr/>
              <a:t>Trust is everything, participants evaluate the organization behind the registry before enrolling</a:t>
            </a:r>
          </a:p>
          <a:p>
            <a:pPr lvl="0"/>
            <a:r>
              <a:rPr/>
              <a:t>Reduce friction relentlessly, every extra step loses participants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Community and support organizations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Your own organization’s community is your primary recruitment source.</a:t>
            </a:r>
          </a:p>
          <a:p>
            <a:pPr lvl="0"/>
            <a:r>
              <a:rPr/>
              <a:t>Email newsletter to members</a:t>
            </a:r>
          </a:p>
          <a:p>
            <a:pPr lvl="0"/>
            <a:r>
              <a:rPr/>
              <a:t>Social media (Facebook groups are particularly active for rare disease communities)</a:t>
            </a:r>
          </a:p>
          <a:p>
            <a:pPr lvl="0"/>
            <a:r>
              <a:rPr/>
              <a:t>Annual conference / family day</a:t>
            </a:r>
          </a:p>
          <a:p>
            <a:pPr lvl="0"/>
            <a:r>
              <a:rPr/>
              <a:t>Participant ambassadors who share their registry participation story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Clinical site 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Specialty clinics (neuromuscular centers, metabolic disease clinics, etc.) see concentrated participant populations.</a:t>
            </a:r>
          </a:p>
          <a:p>
            <a:pPr lvl="0"/>
            <a:r>
              <a:rPr/>
              <a:t>Train physicians and nurses to mention the registry at clinic visits</a:t>
            </a:r>
          </a:p>
          <a:p>
            <a:pPr lvl="0"/>
            <a:r>
              <a:rPr/>
              <a:t>Provide participant-facing materials for waiting rooms and exam rooms</a:t>
            </a:r>
          </a:p>
          <a:p>
            <a:pPr lvl="0"/>
            <a:r>
              <a:rPr/>
              <a:t>Enable direct referral from the clinic to the registry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Registries and disease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Many disease communities have existing participant directories, foundations, or networks.</a:t>
            </a:r>
          </a:p>
          <a:p>
            <a:pPr lvl="0"/>
            <a:r>
              <a:rPr/>
              <a:t>Other disease foundations in your space</a:t>
            </a:r>
          </a:p>
          <a:p>
            <a:pPr lvl="0"/>
            <a:r>
              <a:rPr/>
              <a:t>International advocacy organizations</a:t>
            </a:r>
          </a:p>
          <a:p>
            <a:pPr lvl="0"/>
            <a:r>
              <a:rPr/>
              <a:t>Academic centers with existing participant cohorts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Social media and online communities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Facebook participant groups for your disease</a:t>
            </a:r>
          </a:p>
          <a:p>
            <a:pPr lvl="0"/>
            <a:r>
              <a:rPr/>
              <a:t>Rare disease social networks (Inspire, RareConnect)</a:t>
            </a:r>
          </a:p>
          <a:p>
            <a:pPr lvl="0"/>
            <a:r>
              <a:rPr/>
              <a:t>Disease specific forums and Reddit communities</a:t>
            </a:r>
          </a:p>
          <a:p>
            <a:pPr lvl="0"/>
            <a:r>
              <a:rPr/>
              <a:t>Targeted social media advertising (Facebook/Instagram allow targeting by condition interest)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ClinicalTrials.gov listing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List your registry on ClinicalTrials.gov (it’s free).</a:t>
            </a:r>
          </a:p>
          <a:p>
            <a:pPr lvl="0"/>
            <a:r>
              <a:rPr/>
              <a:t>clinicaltrials.gov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NORD RareConnect and Global Genes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Both organizations have participant-facing platforms and can help publicize your registry to their communities.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13: Recruitment Strategies</dc:title>
  <dc:creator>Patient Registries 101 · Dr. Danielle Boyce</dc:creator>
  <cp:keywords/>
  <dcterms:created xsi:type="dcterms:W3CDTF">2026-07-10T17:41:48Z</dcterms:created>
  <dcterms:modified xsi:type="dcterms:W3CDTF">2026-07-10T17:41:48Z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