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3" Type="http://schemas.openxmlformats.org/officeDocument/2006/relationships/viewProps" Target="viewProps.xml" /><Relationship Id="rId12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5" Type="http://schemas.openxmlformats.org/officeDocument/2006/relationships/tableStyles" Target="tableStyles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Module 14: Working with Study Coordinators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Patient Registries 101 · Dr. Danielle Boyce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ACRP: Association of Clinical Research Professionals</a:t>
            </a:r>
          </a:p>
          <a:p>
            <a:pPr lvl="0"/>
            <a:r>
              <a:rPr/>
              <a:t>SOCRA: Society of Clinical Research Associates</a:t>
            </a:r>
          </a:p>
          <a:p>
            <a:pPr lvl="0"/>
            <a:r>
              <a:rPr/>
              <a:t>ACRP Coordinator Training Resources</a:t>
            </a:r>
          </a:p>
          <a:p>
            <a:pPr lvl="0"/>
            <a:r>
              <a:rPr/>
              <a:t>← Module 13 | Module 15: Working with Industry →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Understand the role of study coordinators in multisite registries and how to build effective relationships with clinical sites.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What study coordinators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Study coordinators (also called research coordinators or clinical research coordinators) are the backbone of clinical site participation in registries.</a:t>
            </a:r>
          </a:p>
          <a:p>
            <a:pPr lvl="0"/>
            <a:r>
              <a:rPr/>
              <a:t>Identify and approach eligible participants at their site</a:t>
            </a:r>
          </a:p>
          <a:p>
            <a:pPr lvl="0"/>
            <a:r>
              <a:rPr/>
              <a:t>Obtain informed consent</a:t>
            </a:r>
          </a:p>
          <a:p>
            <a:pPr lvl="0"/>
            <a:r>
              <a:rPr/>
              <a:t>Complete or verify clinical data entry</a:t>
            </a:r>
          </a:p>
          <a:p>
            <a:pPr lvl="0"/>
            <a:r>
              <a:rPr/>
              <a:t>Collect and process biosamples (if applicable)</a:t>
            </a:r>
          </a:p>
          <a:p>
            <a:pPr lvl="0"/>
            <a:r>
              <a:rPr/>
              <a:t>Manage site regulatory documentation (IRB approvals, delegation logs)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What study coordinators do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Communicate with your registry team about site level issues</a:t>
            </a:r>
          </a:p>
          <a:p>
            <a:pPr lvl="0"/>
            <a:r>
              <a:rPr/>
              <a:t>For a rare disease registry, your relationship with study coordinators at key clinical centers is as important as your relationship with the physicians.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Site agreements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Each participating clinical site needs</a:t>
            </a:r>
          </a:p>
          <a:p>
            <a:pPr lvl="0"/>
            <a:r>
              <a:rPr/>
              <a:t>Site agreement / participating site agreement (PSA): Defines the site’s responsibilities, your organization’s responsibilities, compensation, and data handling</a:t>
            </a:r>
          </a:p>
          <a:p>
            <a:pPr lvl="0"/>
            <a:r>
              <a:rPr/>
              <a:t>IRB authorization: Either reliance on your central IRB or local IRB approval</a:t>
            </a:r>
          </a:p>
          <a:p>
            <a:pPr lvl="0"/>
            <a:r>
              <a:rPr/>
              <a:t>HIPAA BAA: If the site is sending identifiable data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Coordinator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Build a training program for new coordinators</a:t>
            </a:r>
          </a:p>
          <a:p>
            <a:pPr lvl="0"/>
            <a:r>
              <a:rPr/>
              <a:t>Registry overview and scientific purpose</a:t>
            </a:r>
          </a:p>
          <a:p>
            <a:pPr lvl="0"/>
            <a:r>
              <a:rPr/>
              <a:t>Eligibility criteria and how to identify participants</a:t>
            </a:r>
          </a:p>
          <a:p>
            <a:pPr lvl="0"/>
            <a:r>
              <a:rPr/>
              <a:t>Consent process and documentation</a:t>
            </a:r>
          </a:p>
          <a:p>
            <a:pPr lvl="0"/>
            <a:r>
              <a:rPr/>
              <a:t>Data entry procedures (platform walkthrough)</a:t>
            </a:r>
          </a:p>
          <a:p>
            <a:pPr lvl="0"/>
            <a:r>
              <a:rPr/>
              <a:t>Sample collection and shipping (if applicable)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Coordinator training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Regulatory requirements</a:t>
            </a:r>
          </a:p>
          <a:p>
            <a:pPr lvl="0"/>
            <a:r>
              <a:rPr/>
              <a:t>Provide: training slides, written SOPs, a quick reference guide, and a direct contact for questions.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Coordinator compensation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Study coordinators’ time should be compensated.</a:t>
            </a:r>
          </a:p>
          <a:p>
            <a:pPr lvl="0"/>
            <a:r>
              <a:rPr/>
              <a:t>Per-participant payment: A set amount for each enrolled and verified participant ($100, $500 depending on data complexity)</a:t>
            </a:r>
          </a:p>
          <a:p>
            <a:pPr lvl="0"/>
            <a:r>
              <a:rPr/>
              <a:t>Site grant: Annual site support payment covering coordinator time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Keeping coordinators engaged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Sites with an enthusiastic coordinator enroll dramatically more participants than sites with a disengaged one.</a:t>
            </a:r>
          </a:p>
          <a:p>
            <a:pPr lvl="0"/>
            <a:r>
              <a:rPr/>
              <a:t>Personal outreach (email, phone calls), not just automated system messages</a:t>
            </a:r>
          </a:p>
          <a:p>
            <a:pPr lvl="0"/>
            <a:r>
              <a:rPr/>
              <a:t>Coordinator-specific newsletter with recruitment tips and registry updates</a:t>
            </a:r>
          </a:p>
          <a:p>
            <a:pPr lvl="0"/>
            <a:r>
              <a:rPr/>
              <a:t>Recognition of high-enrolling sites</a:t>
            </a:r>
          </a:p>
          <a:p>
            <a:pPr lvl="0"/>
            <a:r>
              <a:rPr/>
              <a:t>Regular coordinator calls (quarterly) to share learnings and address problems</a:t>
            </a:r>
          </a:p>
          <a:p>
            <a:pPr lvl="0"/>
            <a:r>
              <a:rPr/>
              <a:t>Site visit support (virtual or in-person) for sites that are struggling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14: Working with Study Coordinators</dc:title>
  <dc:creator>Patient Registries 101 · Dr. Danielle Boyce</dc:creator>
  <cp:keywords/>
  <dcterms:created xsi:type="dcterms:W3CDTF">2026-07-10T17:41:48Z</dcterms:created>
  <dcterms:modified xsi:type="dcterms:W3CDTF">2026-07-10T17:41:48Z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