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4" Type="http://schemas.openxmlformats.org/officeDocument/2006/relationships/viewProps" Target="viewProps.xml" /><Relationship Id="rId13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16" Type="http://schemas.openxmlformats.org/officeDocument/2006/relationships/tableStyles" Target="tableStyles.xml" /><Relationship Id="rId15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pPr lvl="0" indent="0" marL="0">
              <a:buNone/>
            </a:pPr>
            <a:r>
              <a:rPr/>
              <a:t>Module 17: Analyzing Registry Data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2914650"/>
            <a:ext cx="6400800" cy="1314450"/>
          </a:xfrm>
        </p:spPr>
        <p:txBody>
          <a:bodyPr/>
          <a:lstStyle/>
          <a:p>
            <a:pPr lvl="0" indent="0" marL="0">
              <a:buNone/>
            </a:pPr>
            <a:br/>
            <a:br/>
            <a:r>
              <a:rPr/>
              <a:t>Patient Registries 101 · Dr. Danielle Boyce</a:t>
            </a:r>
          </a:p>
        </p:txBody>
      </p:sp>
    </p:spTree>
  </p:cSld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Confounding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Registry data is observational, participants are not randomized to treatments or exposures.</a:t>
            </a:r>
          </a:p>
          <a:p>
            <a:pPr lvl="0"/>
            <a:r>
              <a:rPr/>
              <a:t>Propensity score matching or weighting , Balance treatment groups on observed covariates</a:t>
            </a:r>
          </a:p>
          <a:p>
            <a:pPr lvl="0"/>
            <a:r>
              <a:rPr/>
              <a:t>Instrumental variable analysis , For when confounding by indication is severe</a:t>
            </a:r>
          </a:p>
          <a:p>
            <a:pPr lvl="0"/>
            <a:r>
              <a:rPr/>
              <a:t>Target trial emulation , Explicitly design the analysis as if it were a randomized trial</a:t>
            </a:r>
          </a:p>
        </p:txBody>
      </p:sp>
    </p:spTree>
  </p:cSld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Key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AHRQ Registry User’s Guide Chapter 6: Analysis</a:t>
            </a:r>
          </a:p>
          <a:p>
            <a:pPr lvl="0"/>
            <a:r>
              <a:rPr/>
              <a:t>Book of OHDSI, Characterization Chapter</a:t>
            </a:r>
          </a:p>
          <a:p>
            <a:pPr lvl="0"/>
            <a:r>
              <a:rPr/>
              <a:t>FDA Guidance on Natural History Data</a:t>
            </a:r>
          </a:p>
          <a:p>
            <a:pPr lvl="0"/>
            <a:r>
              <a:rPr/>
              <a:t>STROBE Statement, Reporting observational studies</a:t>
            </a:r>
          </a:p>
          <a:p>
            <a:pPr lvl="0"/>
            <a:r>
              <a:rPr/>
              <a:t>← Module 16 | Module 18: Data Sharing →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Goal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Understand the analytic approaches used in registry research and how to design your registry for analysis from the start.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Design for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The most common registry analysis failure: data was collected without a prespecified analysis plan.</a:t>
            </a:r>
          </a:p>
          <a:p>
            <a:pPr lvl="0"/>
            <a:r>
              <a:rPr/>
              <a:t>Pre-specify your primary analyses before collecting data.</a:t>
            </a:r>
          </a:p>
          <a:p>
            <a:pPr lvl="0"/>
            <a:r>
              <a:rPr/>
              <a:t>Primary outcome(s)</a:t>
            </a:r>
          </a:p>
          <a:p>
            <a:pPr lvl="0"/>
            <a:r>
              <a:rPr/>
              <a:t>Primary exposure(s) or comparison groups</a:t>
            </a:r>
          </a:p>
          <a:p>
            <a:pPr lvl="0"/>
            <a:r>
              <a:rPr/>
              <a:t>Covariates to adjust for</a:t>
            </a:r>
          </a:p>
          <a:p>
            <a:pPr lvl="0"/>
            <a:r>
              <a:rPr/>
              <a:t>Statistical methods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Design for analysis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Missing data handling approach</a:t>
            </a:r>
          </a:p>
          <a:p>
            <a:pPr lvl="0"/>
            <a:r>
              <a:rPr/>
              <a:t>Your SAB should review and approve the analysis plan.</a:t>
            </a:r>
          </a:p>
        </p:txBody>
      </p:sp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Disease characterization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Prevalence / incidence estimation , How common is the disease? How many new cases per year?</a:t>
            </a:r>
          </a:p>
          <a:p>
            <a:pPr lvl="0"/>
            <a:r>
              <a:rPr/>
              <a:t>Symptom frequency and distribution , What proportion of participants have each clinical feature?</a:t>
            </a:r>
          </a:p>
          <a:p>
            <a:pPr lvl="0"/>
            <a:r>
              <a:rPr/>
              <a:t>Demographic analysis , Age at onset, sex distribution, time to diagnosis</a:t>
            </a:r>
          </a:p>
          <a:p>
            <a:pPr lvl="0"/>
            <a:r>
              <a:rPr/>
              <a:t>Genotype phenotype analysis , Which genetic variants are associated with which clinical features?</a:t>
            </a:r>
          </a:p>
        </p:txBody>
      </p:sp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Natural history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Disease progression modeling , How do symptoms change over time?</a:t>
            </a:r>
          </a:p>
          <a:p>
            <a:pPr lvl="0"/>
            <a:r>
              <a:rPr/>
              <a:t>Survival analysis (time-to-event) , Time to disease milestones, time to treatment initiation</a:t>
            </a:r>
          </a:p>
          <a:p>
            <a:pPr lvl="0"/>
            <a:r>
              <a:rPr/>
              <a:t>Longitudinal mixed models , Track individual trajectories and population level trends</a:t>
            </a:r>
          </a:p>
        </p:txBody>
      </p:sp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Treatment patterns and outcomes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Treatment use , Which treatments are participants receiving, and for how long?</a:t>
            </a:r>
          </a:p>
          <a:p>
            <a:pPr lvl="0"/>
            <a:r>
              <a:rPr/>
              <a:t>Comparative effectiveness , Do participants on treatment A have better outcomes than participants on treatment B? (Requires careful confounding adjustment)</a:t>
            </a:r>
          </a:p>
        </p:txBody>
      </p:sp>
    </p:spTree>
  </p:cSld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Small sample sizes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Most rare disease registries operate with small N.</a:t>
            </a:r>
          </a:p>
          <a:p>
            <a:pPr lvl="0"/>
            <a:r>
              <a:rPr/>
              <a:t>Pre-specify analyses to avoid overfitting</a:t>
            </a:r>
          </a:p>
          <a:p>
            <a:pPr lvl="0"/>
            <a:r>
              <a:rPr/>
              <a:t>Use Bayesian methods where appropriate (allow incorporation of prior knowledge)</a:t>
            </a:r>
          </a:p>
          <a:p>
            <a:pPr lvl="0"/>
            <a:r>
              <a:rPr/>
              <a:t>Be cautious about subgroup analyses, report effect sizes and confidence intervals, not just p-values</a:t>
            </a:r>
          </a:p>
          <a:p>
            <a:pPr lvl="0"/>
            <a:r>
              <a:rPr/>
              <a:t>Power analyses should be conducted before data collection, not after</a:t>
            </a:r>
          </a:p>
        </p:txBody>
      </p:sp>
    </p:spTree>
  </p:cSld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Missing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Missing data is ubiquitous in observational registries.</a:t>
            </a:r>
          </a:p>
          <a:p>
            <a:pPr lvl="0"/>
            <a:r>
              <a:rPr/>
              <a:t>Complete case analysis , Easiest; valid only when data is missing completely at random (MCAR), which is rarely true</a:t>
            </a:r>
          </a:p>
          <a:p>
            <a:pPr lvl="0"/>
            <a:r>
              <a:rPr/>
              <a:t>Multiple imputation , Appropriate for data missing at random (MAR); widely used</a:t>
            </a:r>
          </a:p>
          <a:p>
            <a:pPr lvl="0"/>
            <a:r>
              <a:rPr/>
              <a:t>Sensitivity analysis , Test how your conclusions change under different missing data assumptions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17: Analyzing Registry Data</dc:title>
  <dc:creator>Patient Registries 101 · Dr. Danielle Boyce</dc:creator>
  <cp:keywords/>
  <dcterms:created xsi:type="dcterms:W3CDTF">2026-07-10T17:41:48Z</dcterms:created>
  <dcterms:modified xsi:type="dcterms:W3CDTF">2026-07-10T17:41:48Z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