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8" Type="http://schemas.openxmlformats.org/officeDocument/2006/relationships/viewProps" Target="viewProps.xml" /><Relationship Id="rId1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0" Type="http://schemas.openxmlformats.org/officeDocument/2006/relationships/tableStyles" Target="tableStyles.xml" /><Relationship Id="rId1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19: Publications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Reporting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Use established reporting guidelines, reviewers and editors expect them</a:t>
            </a:r>
          </a:p>
          <a:p>
            <a:pPr lvl="0"/>
            <a:r>
              <a:rPr/>
              <a:t>STROBE , Strengthening the Reporting of Observational Studies in Epidemiology strobe-statement.org</a:t>
            </a:r>
          </a:p>
          <a:p>
            <a:pPr lvl="0"/>
            <a:r>
              <a:rPr/>
              <a:t>RECORD , Reporting of Studies Conducted Using Observational Routinely-Collected Data (extension of STROBE for registry/EHR-based studies) record-statement.org</a:t>
            </a:r>
          </a:p>
          <a:p>
            <a:pPr lvl="0"/>
            <a:r>
              <a:rPr/>
              <a:t>CONSORT , For any controlled component consort-statement.org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Reporting standards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CONSORT , For any controlled component consort-statement.org</a:t>
            </a:r>
          </a:p>
          <a:p>
            <a:pPr lvl="0"/>
            <a:r>
              <a:rPr/>
              <a:t>GRIPS , Genetic Risk Prediction Studies grips-statement.org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Participant authorship and acknowledgment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Every publication from your registry should</a:t>
            </a:r>
          </a:p>
          <a:p>
            <a:pPr lvl="0"/>
            <a:r>
              <a:rPr/>
              <a:t>Acknowledge participants , “The authors gratefully acknowledge the participants and families who contributed data to the [registry name].”</a:t>
            </a:r>
          </a:p>
          <a:p>
            <a:pPr lvl="0"/>
            <a:r>
              <a:rPr/>
              <a:t>Include participant coauthors where possible, participants who contributed meaningfully to study design, questionnaire development, or interpretation of findings should be considered for co-authors…</a:t>
            </a:r>
          </a:p>
          <a:p>
            <a:pPr lvl="0"/>
            <a:r>
              <a:rPr/>
              <a:t>Disclose funding sources including industry partnerships</a:t>
            </a:r>
          </a:p>
          <a:p>
            <a:pPr lvl="0"/>
            <a:r>
              <a:rPr/>
              <a:t>Disclose conflicts of interest for all authors</a:t>
            </a:r>
          </a:p>
          <a:p>
            <a:pPr lvl="0"/>
            <a:r>
              <a:rPr/>
              <a:t>ICMJE authorship criteria: icmje.org/recommendations/browse/roles-and-responsibilities/defining-the-role-of-authors-and-contributors.html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Open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Make your publications open access whenever possible.</a:t>
            </a:r>
          </a:p>
          <a:p>
            <a:pPr lvl="0"/>
            <a:r>
              <a:rPr/>
              <a:t>NIH PubMed Central deposit: Required within 12 months for NIH funded research publicaccess.nih.gov</a:t>
            </a:r>
          </a:p>
          <a:p>
            <a:pPr lvl="0"/>
            <a:r>
              <a:rPr/>
              <a:t>Plan S / cOAlition S: International open access mandate increasingly adopted by funders coalition-s.org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STROBE Statement</a:t>
            </a:r>
          </a:p>
          <a:p>
            <a:pPr lvl="0"/>
            <a:r>
              <a:rPr/>
              <a:t>RECORD Statement</a:t>
            </a:r>
          </a:p>
          <a:p>
            <a:pPr lvl="0"/>
            <a:r>
              <a:rPr/>
              <a:t>ICMJE Authorship Guidelines</a:t>
            </a:r>
          </a:p>
          <a:p>
            <a:pPr lvl="0"/>
            <a:r>
              <a:rPr/>
              <a:t>NIH Public Access Policy</a:t>
            </a:r>
          </a:p>
          <a:p>
            <a:pPr lvl="0"/>
            <a:r>
              <a:rPr/>
              <a:t>Orphanet Journal of Rare Diseases</a:t>
            </a:r>
          </a:p>
          <a:p>
            <a:pPr lvl="0"/>
            <a:r>
              <a:rPr/>
              <a:t>EQUATOR Network, Reporting guidelines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← Module 18 | Reference Card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Turn your registry data into peer reviewed publications that establish your organization as a scientific leader and advance the field.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publish?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Publications are how science moves.</a:t>
            </a:r>
          </a:p>
          <a:p>
            <a:pPr lvl="0"/>
            <a:r>
              <a:rPr/>
              <a:t>Strategic reasons to publish</a:t>
            </a:r>
          </a:p>
          <a:p>
            <a:pPr lvl="0"/>
            <a:r>
              <a:rPr/>
              <a:t>Establish scientific credibility for your organization</a:t>
            </a:r>
          </a:p>
          <a:p>
            <a:pPr lvl="0"/>
            <a:r>
              <a:rPr/>
              <a:t>Demonstrate registry data quality and utility</a:t>
            </a:r>
          </a:p>
          <a:p>
            <a:pPr lvl="0"/>
            <a:r>
              <a:rPr/>
              <a:t>Attract academic collaborators and industry partners</a:t>
            </a:r>
          </a:p>
          <a:p>
            <a:pPr lvl="0"/>
            <a:r>
              <a:rPr/>
              <a:t>Support regulatory submissions with published natural history data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publish?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Fulfill obligations to participants (“we will use your data to advance science”)</a:t>
            </a:r>
          </a:p>
          <a:p>
            <a:pPr lvl="0"/>
            <a:r>
              <a:rPr/>
              <a:t>Build the evidence base for clinical trial endpoints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Registry description / methods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Describes the registry’s design, governance, data elements, and enrolled population.</a:t>
            </a:r>
          </a:p>
          <a:p>
            <a:pPr lvl="0"/>
            <a:r>
              <a:rPr/>
              <a:t>Target journals: Rare diseases journals, clinical informatics journals, disease specific specialty journals When to publish: After first 50 to 100 participants are enrolled and baseline data qualit…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Natural history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Describes the disease course, symptom prevalence, progression, and outcomes in your participant population.</a:t>
            </a:r>
          </a:p>
          <a:p>
            <a:pPr lvl="0"/>
            <a:r>
              <a:rPr/>
              <a:t>Value: This paper becomes a reference for every clinical trial in your disease space.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Genotype phenotype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Links specific genetic variants to clinical features.</a:t>
            </a:r>
          </a:p>
          <a:p>
            <a:pPr lvl="0"/>
            <a:r>
              <a:rPr/>
              <a:t>Requires: Genetic data (verified molecular diagnoses) + HPO coded phenotype data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Patient-reported outcomes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Describes participant burden, quality of life, and unmet needs from the participant perspective.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Treatment patterns / real world evidence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Describes which treatments participants are receiving and their outcomes in real world practice.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19: Publications</dc:title>
  <dc:creator>Patient Registries 101 · Dr. Danielle Boyce</dc:creator>
  <cp:keywords/>
  <dcterms:created xsi:type="dcterms:W3CDTF">2026-07-10T17:41:49Z</dcterms:created>
  <dcterms:modified xsi:type="dcterms:W3CDTF">2026-07-10T17:41:49Z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