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20" Type="http://schemas.openxmlformats.org/officeDocument/2006/relationships/viewProps" Target="viewProps.xml" /><Relationship Id="rId1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2" Type="http://schemas.openxmlformats.org/officeDocument/2006/relationships/tableStyles" Target="tableStyles.xml" /><Relationship Id="rId2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2: Governance &amp; IRB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Governance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Your data governance policy defines who can access registry data, under what conditions, and with what oversight.</a:t>
            </a:r>
          </a:p>
          <a:p>
            <a:pPr lvl="0"/>
            <a:r>
              <a:rPr/>
              <a:t>Protecting participant privacy</a:t>
            </a:r>
          </a:p>
          <a:p>
            <a:pPr lvl="0"/>
            <a:r>
              <a:rPr/>
              <a:t>Enabling data sharing with researchers</a:t>
            </a:r>
          </a:p>
          <a:p>
            <a:pPr lvl="0"/>
            <a:r>
              <a:rPr/>
              <a:t>Negotiating with industry partners</a:t>
            </a:r>
          </a:p>
          <a:p>
            <a:pPr lvl="0"/>
            <a:r>
              <a:rPr/>
              <a:t>Satisfying IRB requirements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components of a data governance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Data Access Committee (DAC) , Who reviews and approves data access requests? Composition typically includes a participant representative, a scientific advisor, a legal/privacy officer, and a member…</a:t>
            </a:r>
          </a:p>
          <a:p>
            <a:pPr lvl="0"/>
            <a:r>
              <a:rPr/>
              <a:t>Data Access Committee (DAC) , Who reviews and approves data access requests?</a:t>
            </a:r>
          </a:p>
          <a:p>
            <a:pPr lvl="0"/>
            <a:r>
              <a:rPr/>
              <a:t>Access tiers , Define levels of data access (e.g., summary statistics only → deidentified individual records → identified data under DUA → linked biosamples)</a:t>
            </a:r>
          </a:p>
          <a:p>
            <a:pPr lvl="0"/>
            <a:r>
              <a:rPr/>
              <a:t>Data Use Agreements (DUAs) , Legal contracts specifying permitted uses, prohibitions (e.g., no reidentification attempts, no selling), and data destruction requirements.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components of a data governance policy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Publication policy , Who must be acknowledged or included as coauthor when registry data is published? Does the advocacy organization have review rights before submission?</a:t>
            </a:r>
          </a:p>
          <a:p>
            <a:pPr lvl="0"/>
            <a:r>
              <a:rPr/>
              <a:t>Publication policy , Who must be acknowledged or included as coauthor when registry data is published?</a:t>
            </a:r>
          </a:p>
          <a:p>
            <a:pPr lvl="0"/>
            <a:r>
              <a:rPr/>
              <a:t>Data retention and destruction , How long is data kept? What is the process for destroying data upon participant withdrawal or registry closure?</a:t>
            </a:r>
          </a:p>
          <a:p>
            <a:pPr lvl="0"/>
            <a:r>
              <a:rPr/>
              <a:t>Data retention and destruction , How long is data kept?</a:t>
            </a:r>
          </a:p>
          <a:p>
            <a:pPr lvl="0"/>
            <a:r>
              <a:rPr/>
              <a:t>Key resource: Global Alliance for Genomics and Health (GA4GH) Framework for Responsible Sharing of Genomic and Health related Data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HIPAA and Participant Data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HIPAA applies if your registry is operated by or in partnership with a covered entity (healthcare provider, health plan, or healthcare clearinghouse) or their business associates .</a:t>
            </a:r>
          </a:p>
          <a:p>
            <a:pPr lvl="0"/>
            <a:r>
              <a:rPr/>
              <a:t>If your advocacy organization collects data directly from participants outside a covered entity context, HIPAA may not technically apply, but you should still implement equivalent protections because</a:t>
            </a:r>
          </a:p>
          <a:p>
            <a:pPr lvl="0"/>
            <a:r>
              <a:rPr/>
              <a:t>Participants expect and deserve strong privacy protections</a:t>
            </a:r>
          </a:p>
          <a:p>
            <a:pPr lvl="0"/>
            <a:r>
              <a:rPr/>
              <a:t>Industry and academic partners will require them</a:t>
            </a:r>
          </a:p>
          <a:p>
            <a:pPr lvl="0"/>
            <a:r>
              <a:rPr/>
              <a:t>State privacy laws (especially California CCPA/CPRA) may apply regardless</a:t>
            </a:r>
          </a:p>
          <a:p>
            <a:pPr lvl="0"/>
            <a:r>
              <a:rPr/>
              <a:t>Safe Harbor deidentification: Removing 18 specific identifiers from a dataset creates a “Safe Harbor” deidentified dataset that is no longer subject to HIPAA.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Determined whether IRB review is required</a:t>
            </a:r>
          </a:p>
          <a:p>
            <a:pPr lvl="0"/>
            <a:r>
              <a:rPr/>
              <a:t>☐ Selected IRB (institutional or commercial)</a:t>
            </a:r>
          </a:p>
          <a:p>
            <a:pPr lvl="0"/>
            <a:r>
              <a:rPr/>
              <a:t>☐ Drafted consent document covering all required elements</a:t>
            </a:r>
          </a:p>
          <a:p>
            <a:pPr lvl="0"/>
            <a:r>
              <a:rPr/>
              <a:t>☐ Chosen consent model (traditional, broad, or dynamic)</a:t>
            </a:r>
          </a:p>
          <a:p>
            <a:pPr lvl="0"/>
            <a:r>
              <a:rPr/>
              <a:t>☐ Drafted data governance policy</a:t>
            </a:r>
          </a:p>
          <a:p>
            <a:pPr lvl="0"/>
            <a:r>
              <a:rPr/>
              <a:t>☐ Established Data Access Committee with participant representation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Drafted Data Use Agreement template</a:t>
            </a:r>
          </a:p>
          <a:p>
            <a:pPr lvl="0"/>
            <a:r>
              <a:rPr/>
              <a:t>☐ Determined HIPAA applicability and implemented appropriate protections</a:t>
            </a:r>
          </a:p>
          <a:p>
            <a:pPr lvl="0"/>
            <a:r>
              <a:rPr/>
              <a:t>☐ Established publication policy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AHRQ Registry User’s Guide Chapter 8: Legal and Liability Issues</a:t>
            </a:r>
          </a:p>
          <a:p>
            <a:pPr lvl="0"/>
            <a:r>
              <a:rPr/>
              <a:t>OHRP Human Subjects Regulations (45 CFR 46)</a:t>
            </a:r>
          </a:p>
          <a:p>
            <a:pPr lvl="0"/>
            <a:r>
              <a:rPr/>
              <a:t>GA4GH Data Access Framework</a:t>
            </a:r>
          </a:p>
          <a:p>
            <a:pPr lvl="0"/>
            <a:r>
              <a:rPr/>
              <a:t>WCG IRB (Independent IRB)</a:t>
            </a:r>
          </a:p>
          <a:p>
            <a:pPr lvl="0"/>
            <a:r>
              <a:rPr/>
              <a:t>Advarra IRB</a:t>
            </a:r>
          </a:p>
          <a:p>
            <a:pPr lvl="0"/>
            <a:r>
              <a:rPr/>
              <a:t>NIH Broad Consent Template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IAPP Privacy Resource Center</a:t>
            </a:r>
          </a:p>
          <a:p>
            <a:pPr lvl="0"/>
            <a:r>
              <a:rPr/>
              <a:t>← Module 1 | Module 3: Scientific Advisory Boards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Establish the governance structures and regulatory approvals your registry needs before collecting any data.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governance comes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Governance failures are the most common reason patient registries stall or collapse.</a:t>
            </a:r>
          </a:p>
          <a:p>
            <a:pPr lvl="0"/>
            <a:r>
              <a:rPr/>
              <a:t>Getting governance right at the start protects participants, protects your organization, and makes your data usable.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Do you need IRB approval?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short answer for most patient registries: yes .</a:t>
            </a:r>
          </a:p>
          <a:p>
            <a:pPr lvl="0"/>
            <a:r>
              <a:rPr/>
              <a:t>IRB (Institutional Review Board) review is required when</a:t>
            </a:r>
          </a:p>
          <a:p>
            <a:pPr lvl="0"/>
            <a:r>
              <a:rPr/>
              <a:t>Research involves human subjects (identifiable individuals)</a:t>
            </a:r>
          </a:p>
          <a:p>
            <a:pPr lvl="0"/>
            <a:r>
              <a:rPr/>
              <a:t>The intent is to generate generalizable knowledge</a:t>
            </a:r>
          </a:p>
          <a:p>
            <a:pPr lvl="0"/>
            <a:r>
              <a:rPr/>
              <a:t>Data will be published or shared for research purposes</a:t>
            </a:r>
          </a:p>
          <a:p>
            <a:pPr lvl="0"/>
            <a:r>
              <a:rPr/>
              <a:t>Common misconception: Advocacy organizations sometimes believe that because they are not a university or hospital, IRB requirements don’t apply to them.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Getting IRB coverage without an institutional affiliation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Advocacy organizations without a home institution have several options</a:t>
            </a:r>
          </a:p>
          <a:p>
            <a:pPr lvl="0"/>
            <a:r>
              <a:rPr/>
              <a:t>Commercial/Independent IRBs , WCG (formerly Western IRB), Advarra, and Copernicus are commonly used. Expect $3,000, $8,000 for initial review plus annual continuation fees.</a:t>
            </a:r>
          </a:p>
          <a:p>
            <a:pPr lvl="0"/>
            <a:r>
              <a:rPr/>
              <a:t>Partner with an academic institution , An academic collaborator can serve as the PI and provide IRB coverage through their institution.</a:t>
            </a:r>
          </a:p>
          <a:p>
            <a:pPr lvl="0"/>
            <a:r>
              <a:rPr/>
              <a:t>WIRB-Copernicus Group or similar , Accepts non-institutional sponsors; experienced with participant led research.</a:t>
            </a:r>
          </a:p>
          <a:p>
            <a:pPr lvl="0"/>
            <a:r>
              <a:rPr/>
              <a:t>Key resource: OHRP IRB Registration and Federalwide Assurance (FWA)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Informed Consent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Consent is not just a regulatory checkbox, it is the foundation of the participant-researcher relationship.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consent must cover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What data will be collected and why</a:t>
            </a:r>
          </a:p>
          <a:p>
            <a:pPr lvl="0"/>
            <a:r>
              <a:rPr/>
              <a:t>Who will have access to the data</a:t>
            </a:r>
          </a:p>
          <a:p>
            <a:pPr lvl="0"/>
            <a:r>
              <a:rPr/>
              <a:t>How the data will be stored and for how long</a:t>
            </a:r>
          </a:p>
          <a:p>
            <a:pPr lvl="0"/>
            <a:r>
              <a:rPr/>
              <a:t>Whether samples will be collected and what they may be used for</a:t>
            </a:r>
          </a:p>
          <a:p>
            <a:pPr lvl="0"/>
            <a:r>
              <a:rPr/>
              <a:t>Whether data may be shared with commercial entities (industry sponsors)</a:t>
            </a:r>
          </a:p>
          <a:p>
            <a:pPr lvl="0"/>
            <a:r>
              <a:rPr/>
              <a:t>The right to withdraw and what happens to data upon withdrawal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consent must cover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Whether the registry is HIPAA-covered and how PHI is protected</a:t>
            </a:r>
          </a:p>
          <a:p>
            <a:pPr lvl="0"/>
            <a:r>
              <a:rPr/>
              <a:t>Whether participants will receive results or incidental findings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Consent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Traditional one-time consent: Participant signs consent document once.</a:t>
            </a:r>
          </a:p>
          <a:p>
            <a:pPr lvl="0"/>
            <a:r>
              <a:rPr/>
              <a:t>Broad consent: Participant consents to future unspecified research uses within a defined scope.</a:t>
            </a:r>
          </a:p>
          <a:p>
            <a:pPr lvl="0"/>
            <a:r>
              <a:rPr/>
              <a:t>Dynamic/tiered consent: Participant makes granular choices about data uses (e.g., “yes to academic research, no to commercial use, yes to contact for future studies”).</a:t>
            </a:r>
          </a:p>
          <a:p>
            <a:pPr lvl="0"/>
            <a:r>
              <a:rPr/>
              <a:t>Electronic consent (eConsent): Enables multimedia consent, remote participation, and timestamped audit trails.</a:t>
            </a:r>
          </a:p>
          <a:p>
            <a:pPr lvl="0"/>
            <a:r>
              <a:rPr/>
              <a:t>Recommendation. For rare disease registries, dynamic consent is worth the extra investment.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2: Governance &amp; IRB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