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1" Type="http://schemas.openxmlformats.org/officeDocument/2006/relationships/viewProps" Target="viewProps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3" Type="http://schemas.openxmlformats.org/officeDocument/2006/relationships/tableStyles" Target="tableStyles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3: Scientific Advisory Boards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Meeting cadence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Full SAB meeting: Quarterly (90 minutes minimum), or semi-annually for very busy members</a:t>
            </a:r>
          </a:p>
          <a:p>
            <a:pPr lvl="0"/>
            <a:r>
              <a:rPr/>
              <a:t>Working groups: Monthly or as-needed for specific projects (e.g., data element committee, publication committee)</a:t>
            </a:r>
          </a:p>
          <a:p>
            <a:pPr lvl="0"/>
            <a:r>
              <a:rPr/>
              <a:t>Annual meeting: In-person or hybrid intensive; review registry progress, set annual priorities, discuss publications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SAB members should be compensated.</a:t>
            </a:r>
          </a:p>
          <a:p>
            <a:pPr lvl="0"/>
            <a:r>
              <a:rPr/>
              <a:t>Meeting attendance: $500, $1,500 per meeting</a:t>
            </a:r>
          </a:p>
          <a:p>
            <a:pPr lvl="0"/>
            <a:r>
              <a:rPr/>
              <a:t>Manuscript review/authorship work: $500, $2,000 per project</a:t>
            </a:r>
          </a:p>
          <a:p>
            <a:pPr lvl="0"/>
            <a:r>
              <a:rPr/>
              <a:t>Travel expenses reimbursed at cost</a:t>
            </a:r>
          </a:p>
          <a:p>
            <a:pPr lvl="0"/>
            <a:r>
              <a:rPr/>
              <a:t>Compensation levels vary significantly by organization size and the seniority of advisors.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element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SAB should formally review and approve your core data element set before data collection begins.</a:t>
            </a:r>
          </a:p>
          <a:p>
            <a:pPr lvl="0"/>
            <a:r>
              <a:rPr/>
              <a:t>Are these elements sufficient to answer our scientific questions?</a:t>
            </a:r>
          </a:p>
          <a:p>
            <a:pPr lvl="0"/>
            <a:r>
              <a:rPr/>
              <a:t>Are these elements consistent with the literature and with other registries in this disease space?</a:t>
            </a:r>
          </a:p>
          <a:p>
            <a:pPr lvl="0"/>
            <a:r>
              <a:rPr/>
              <a:t>Are there validated instruments or scales we should use rather than custom questions?</a:t>
            </a:r>
          </a:p>
          <a:p>
            <a:pPr lvl="0"/>
            <a:r>
              <a:rPr/>
              <a:t>What are the minimum data elements required for a natural history analysis?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Publication oversight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Define clearly before the first publication</a:t>
            </a:r>
          </a:p>
          <a:p>
            <a:pPr lvl="0"/>
            <a:r>
              <a:rPr/>
              <a:t>Who is eligible for authorship vs. acknowledgment when registry data is published?</a:t>
            </a:r>
          </a:p>
          <a:p>
            <a:pPr lvl="0"/>
            <a:r>
              <a:rPr/>
              <a:t>Does the advocacy organization have a right of review before submission?</a:t>
            </a:r>
          </a:p>
          <a:p>
            <a:pPr lvl="0"/>
            <a:r>
              <a:rPr/>
              <a:t>How are participant coauthors identified and supported?</a:t>
            </a:r>
          </a:p>
          <a:p>
            <a:pPr lvl="0"/>
            <a:r>
              <a:rPr/>
              <a:t>What is the embargo policy for data shared with industry partners?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Endpoint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rare diseases pursuing FDA approval, the SAB should actively participate in FDA meetings (e.g., Type B or C meetings, Natural History Workshop) and help develop clinically meaningful endpoints…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How to recruit SAB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Start with your clinical network , Physicians treating your community are natural candidates. Ask your most engaged participants who their best doctor is.</a:t>
            </a:r>
          </a:p>
          <a:p>
            <a:pPr lvl="0"/>
            <a:r>
              <a:rPr/>
              <a:t>Conference outreach , Attend disease specific conferences and approach researchers whose work aligns with your registry’s goals.</a:t>
            </a:r>
          </a:p>
          <a:p>
            <a:pPr lvl="0"/>
            <a:r>
              <a:rPr/>
              <a:t>NORD and Global Genes networks , Both organizations connect participant groups with scientific advisors.</a:t>
            </a:r>
          </a:p>
          <a:p>
            <a:pPr lvl="0"/>
            <a:r>
              <a:rPr/>
              <a:t>Reach out cold with a strong pitch , Many researchers are genuinely motivated by participant led science. A clear, compelling ask with defined time commitments gets more yeses than you expect.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Drafted SAB charter</a:t>
            </a:r>
          </a:p>
          <a:p>
            <a:pPr lvl="0"/>
            <a:r>
              <a:rPr/>
              <a:t>☐ Identified required expertise areas</a:t>
            </a:r>
          </a:p>
          <a:p>
            <a:pPr lvl="0"/>
            <a:r>
              <a:rPr/>
              <a:t>☐ Recruited disease specific clinician scientists</a:t>
            </a:r>
          </a:p>
          <a:p>
            <a:pPr lvl="0"/>
            <a:r>
              <a:rPr/>
              <a:t>☐ Recruited biostatistician</a:t>
            </a:r>
          </a:p>
          <a:p>
            <a:pPr lvl="0"/>
            <a:r>
              <a:rPr/>
              <a:t>☐ Included participant/caregiver representative(s)</a:t>
            </a:r>
          </a:p>
          <a:p>
            <a:pPr lvl="0"/>
            <a:r>
              <a:rPr/>
              <a:t>☐ Established conflict of interest policy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Defined compensation structure</a:t>
            </a:r>
          </a:p>
          <a:p>
            <a:pPr lvl="0"/>
            <a:r>
              <a:rPr/>
              <a:t>☐ Scheduled inaugural meeting before data collection begins</a:t>
            </a:r>
          </a:p>
          <a:p>
            <a:pPr lvl="0"/>
            <a:r>
              <a:rPr/>
              <a:t>☐ SAB has reviewed and approved data element set</a:t>
            </a:r>
          </a:p>
          <a:p>
            <a:pPr lvl="0"/>
            <a:r>
              <a:rPr/>
              <a:t>☐ Defined publication policy with SAB input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NORD Scientific Advisory Board Resources</a:t>
            </a:r>
          </a:p>
          <a:p>
            <a:pPr lvl="0"/>
            <a:r>
              <a:rPr/>
              <a:t>Global Genes RARE Advocacy Resources</a:t>
            </a:r>
          </a:p>
          <a:p>
            <a:pPr lvl="0"/>
            <a:r>
              <a:rPr/>
              <a:t>FDA Natural History Workshop Proceedings</a:t>
            </a:r>
          </a:p>
          <a:p>
            <a:pPr lvl="0"/>
            <a:r>
              <a:rPr/>
              <a:t>PCORI Stakeholder Engagement Resources</a:t>
            </a:r>
          </a:p>
          <a:p>
            <a:pPr lvl="0"/>
            <a:r>
              <a:rPr/>
              <a:t>← Module 2 | Module 4: Choosing a Platform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a Scientific Advisory Board (SAB) that provides genuine scientific direction, not just credibility optics, and structure it to serve your registry’s long term needs.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your registry needs a SAB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well-constituted SAB is not a prestige accessory.</a:t>
            </a:r>
          </a:p>
          <a:p>
            <a:pPr lvl="0"/>
            <a:r>
              <a:rPr/>
              <a:t>Scientific validity: Ensures your data elements, study design, and analysis plans meet publishable standards</a:t>
            </a:r>
          </a:p>
          <a:p>
            <a:pPr lvl="0"/>
            <a:r>
              <a:rPr/>
              <a:t>Regulatory credibility: FDA and EMA look favorably on participant led research with independent scientific oversight</a:t>
            </a:r>
          </a:p>
          <a:p>
            <a:pPr lvl="0"/>
            <a:r>
              <a:rPr/>
              <a:t>Industry credibility: Pharma and biotech partners evaluate SAB composition when deciding whether registry data is worth licensing</a:t>
            </a:r>
          </a:p>
          <a:p>
            <a:pPr lvl="0"/>
            <a:r>
              <a:rPr/>
              <a:t>Academic credibility: Journal reviewers assess whether the registry was designed with appropriate scientific rigor</a:t>
            </a:r>
          </a:p>
          <a:p>
            <a:pPr lvl="0"/>
            <a:r>
              <a:rPr/>
              <a:t>IRB support: IRBs are more comfortable with participant led research when there is independent scientific oversight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your registry needs a SAB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Endpoint development: Helps identify and validate clinically meaningful endpoints for future trials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roles to fill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Disease specific clinician scientists (2 to 4) , Physicians or scientists with direct expertise in your disease.</a:t>
            </a:r>
          </a:p>
          <a:p>
            <a:pPr lvl="0"/>
            <a:r>
              <a:rPr/>
              <a:t>Biostatistician (1) , Essential for designing data collection that produces analyzable results.</a:t>
            </a:r>
          </a:p>
          <a:p>
            <a:pPr lvl="0"/>
            <a:r>
              <a:rPr/>
              <a:t>Participant/caregiver representative (1 to 2) , Ensures the registry captures outcomes that matter to participants, not just outcomes that are easy to measure.</a:t>
            </a:r>
          </a:p>
          <a:p>
            <a:pPr lvl="0"/>
            <a:r>
              <a:rPr/>
              <a:t>Clinical trial methodologist (1) , Advises on how registry design can support future trial endpoints, comparator arms, and recruitment.</a:t>
            </a:r>
          </a:p>
          <a:p>
            <a:pPr lvl="0"/>
            <a:r>
              <a:rPr/>
              <a:t>Bioinformatician or data scientist (1) , Critical if you are collecting genomic, proteomic, or other high-dimensional data.</a:t>
            </a:r>
          </a:p>
          <a:p>
            <a:pPr lvl="0"/>
            <a:r>
              <a:rPr/>
              <a:t>Regulatory scientist (1, optional but valuable) , Advises on FDA/EMA guidance, natural history data acceptance, and the regulatory pathway from registry to trial support.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roles to fill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Ethicist (1, optional) , Particularly valuable for registries collecting genomic data, pediatric data, or planning broad consent.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to look for in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Active publishing record in your disease area</a:t>
            </a:r>
          </a:p>
          <a:p>
            <a:pPr lvl="0"/>
            <a:r>
              <a:rPr/>
              <a:t>No conflicts of interest that would compromise independence (industry employment is a common conflict, can be managed with disclosure and recusal policies, but must be explicit)</a:t>
            </a:r>
          </a:p>
          <a:p>
            <a:pPr lvl="0"/>
            <a:r>
              <a:rPr/>
              <a:t>Genuine interest in participant led research (not just a CV line)</a:t>
            </a:r>
          </a:p>
          <a:p>
            <a:pPr lvl="0"/>
            <a:r>
              <a:rPr/>
              <a:t>Willingness to commit meaningful time, quarterly meetings minimum, plus ad hoc consultations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Every SAB needs a written charter covering</a:t>
            </a:r>
          </a:p>
          <a:p>
            <a:pPr lvl="0"/>
            <a:r>
              <a:rPr/>
              <a:t>Mission and scope of the SAB’s authority</a:t>
            </a:r>
          </a:p>
          <a:p>
            <a:pPr lvl="0"/>
            <a:r>
              <a:rPr/>
              <a:t>Composition requirements and term limits</a:t>
            </a:r>
          </a:p>
          <a:p>
            <a:pPr lvl="0"/>
            <a:r>
              <a:rPr/>
              <a:t>Meeting frequency and quorum requirements</a:t>
            </a:r>
          </a:p>
          <a:p>
            <a:pPr lvl="0"/>
            <a:r>
              <a:rPr/>
              <a:t>Conflict of interest disclosure and management policy</a:t>
            </a:r>
          </a:p>
          <a:p>
            <a:pPr lvl="0"/>
            <a:r>
              <a:rPr/>
              <a:t>Compensation policy (honoraria, travel)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Charter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Relationship to the advocacy organization’s board of directors</a:t>
            </a:r>
          </a:p>
          <a:p>
            <a:pPr lvl="0"/>
            <a:r>
              <a:rPr/>
              <a:t>Decision making process (advisory vs. binding)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3: Scientific Advisory Boards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