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Override PartName="/docProps/app.xml" ContentType="application/vnd.openxmlformats-officedocument.extended-propertie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theme/theme2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viewProps.xml" ContentType="application/vnd.openxmlformats-officedocument.presentationml.viewPro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</Types>
</file>

<file path=_rels/.rels><?xml version="1.0" encoding="UTF-8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package/2006/relationships/metadata/extended-properties" Target="docProps/app.xml" /><Relationship Id="rId4" Type="http://schemas.openxmlformats.org/officeDocument/2006/relationships/custom-properties" Target="docProps/custom.xml" />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autoCompressPictures="0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5143500" type="screen16x9"/>
  <p:notesSz cx="6858000" cy="9144000"/>
  <p:defaultTextStyle>
    <a:defPPr>
      <a:defRPr lang="en-US"/>
    </a:defPPr>
    <a:lvl1pPr algn="l" defTabSz="4572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4572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4572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4572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4572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4572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4572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4572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4572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p="http://schemas.openxmlformats.org/presentationml/2006/main" xmlns:r="http://schemas.openxmlformats.org/officeDocument/2006/relationships">
  <p:normalViewPr>
    <p:restoredLeft autoAdjust="0" sz="15643"/>
    <p:restoredTop autoAdjust="0" sz="94694"/>
  </p:normalViewPr>
  <p:slideViewPr>
    <p:cSldViewPr snapToGrid="0" snapToObjects="1">
      <p:cViewPr varScale="1">
        <p:scale>
          <a:sx d="100" n="161"/>
          <a:sy d="100" n="161"/>
        </p:scale>
        <p:origin x="560" y="200"/>
      </p:cViewPr>
      <p:guideLst>
        <p:guide orient="horz" pos="1620"/>
        <p:guide pos="2880"/>
      </p:guideLst>
    </p:cSldViewPr>
  </p:slideViewPr>
  <p:outlineViewPr>
    <p:cViewPr>
      <p:scale>
        <a:sx d="100" n="33"/>
        <a:sy d="100" n="33"/>
      </p:scale>
      <p:origin x="0" y="0"/>
    </p:cViewPr>
  </p:outlineViewPr>
  <p:notesTextViewPr>
    <p:cViewPr>
      <p:scale>
        <a:sx d="100" n="100"/>
        <a:sy d="100" n="100"/>
      </p:scale>
      <p:origin x="0" y="0"/>
    </p:cViewPr>
  </p:notesTextViewPr>
  <p:gridSpacing cx="76200" cy="76200"/>
</p:viewPr>
</file>

<file path=ppt/_rels/presentation.xml.rels><?xml version="1.0" encoding="UTF-8"?><Relationships xmlns="http://schemas.openxmlformats.org/package/2006/relationships"><Relationship Id="rId2" Type="http://schemas.openxmlformats.org/officeDocument/2006/relationships/slide" Target="slides/slide1.xml" /><Relationship Id="rId3" Type="http://schemas.openxmlformats.org/officeDocument/2006/relationships/slide" Target="slides/slide2.xml" /><Relationship Id="rId4" Type="http://schemas.openxmlformats.org/officeDocument/2006/relationships/slide" Target="slides/slide3.xml" /><Relationship Id="rId5" Type="http://schemas.openxmlformats.org/officeDocument/2006/relationships/slide" Target="slides/slide4.xml" /><Relationship Id="rId6" Type="http://schemas.openxmlformats.org/officeDocument/2006/relationships/slide" Target="slides/slide5.xml" /><Relationship Id="rId7" Type="http://schemas.openxmlformats.org/officeDocument/2006/relationships/slide" Target="slides/slide6.xml" /><Relationship Id="rId8" Type="http://schemas.openxmlformats.org/officeDocument/2006/relationships/slide" Target="slides/slide7.xml" /><Relationship Id="rId9" Type="http://schemas.openxmlformats.org/officeDocument/2006/relationships/slide" Target="slides/slide8.xml" /><Relationship Id="rId10" Type="http://schemas.openxmlformats.org/officeDocument/2006/relationships/slide" Target="slides/slide9.xml" /><Relationship Id="rId11" Type="http://schemas.openxmlformats.org/officeDocument/2006/relationships/slide" Target="slides/slide10.xml" /><Relationship Id="rId12" Type="http://schemas.openxmlformats.org/officeDocument/2006/relationships/slide" Target="slides/slide11.xml" /><Relationship Id="rId13" Type="http://schemas.openxmlformats.org/officeDocument/2006/relationships/slide" Target="slides/slide12.xml" /><Relationship Id="rId14" Type="http://schemas.openxmlformats.org/officeDocument/2006/relationships/slide" Target="slides/slide13.xml" /><Relationship Id="rId15" Type="http://schemas.openxmlformats.org/officeDocument/2006/relationships/slide" Target="slides/slide14.xml" /><Relationship Id="rId16" Type="http://schemas.openxmlformats.org/officeDocument/2006/relationships/slide" Target="slides/slide15.xml" /><Relationship Id="rId17" Type="http://schemas.openxmlformats.org/officeDocument/2006/relationships/slide" Target="slides/slide16.xml" /><Relationship Id="rId18" Type="http://schemas.openxmlformats.org/officeDocument/2006/relationships/slide" Target="slides/slide17.xml" /><Relationship Id="rId20" Type="http://schemas.openxmlformats.org/officeDocument/2006/relationships/viewProps" Target="viewProps.xml" /><Relationship Id="rId19" Type="http://schemas.openxmlformats.org/officeDocument/2006/relationships/presProps" Target="presProps.xml" /><Relationship Id="rId1" Type="http://schemas.openxmlformats.org/officeDocument/2006/relationships/slideMaster" Target="slideMasters/slideMaster1.xml" /><Relationship Id="rId22" Type="http://schemas.openxmlformats.org/officeDocument/2006/relationships/tableStyles" Target="tableStyles.xml" /><Relationship Id="rId21" Type="http://schemas.openxmlformats.org/officeDocument/2006/relationships/theme" Target="theme/theme1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429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85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287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145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057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003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357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14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529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46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3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069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50"/>
            </a:lvl4pPr>
            <a:lvl5pPr>
              <a:defRPr sz="1350"/>
            </a:lvl5pPr>
            <a:lvl6pPr>
              <a:defRPr sz="1350"/>
            </a:lvl6pPr>
            <a:lvl7pPr>
              <a:defRPr sz="1350"/>
            </a:lvl7pPr>
            <a:lvl8pPr>
              <a:defRPr sz="1350"/>
            </a:lvl8pPr>
            <a:lvl9pPr>
              <a:defRPr sz="135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886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180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793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721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901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895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1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050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899855"/>
      </p:ext>
    </p:extLst>
  </p:cSld>
  <p:clrMapOvr>
    <a:masterClrMapping/>
  </p:clrMapOvr>
</p:sldLayout>
</file>

<file path=ppt/slideMasters/_rels/slideMaster1.xml.rels><?xml version="1.0" encoding="UTF-8"?><Relationships xmlns="http://schemas.openxmlformats.org/package/2006/relationships"><Relationship Id="rId8" Target="../slideLayouts/slideLayout8.xml" Type="http://schemas.openxmlformats.org/officeDocument/2006/relationships/slideLayout" /><Relationship Id="rId3" Target="../slideLayouts/slideLayout3.xml" Type="http://schemas.openxmlformats.org/officeDocument/2006/relationships/slideLayout" /><Relationship Id="rId7" Target="../slideLayouts/slideLayout7.xml" Type="http://schemas.openxmlformats.org/officeDocument/2006/relationships/slideLayout" /><Relationship Id="rId12" Target="../theme/theme1.xml" Type="http://schemas.openxmlformats.org/officeDocument/2006/relationships/theme" /><Relationship Id="rId2" Target="../slideLayouts/slideLayout2.xml" Type="http://schemas.openxmlformats.org/officeDocument/2006/relationships/slideLayout" /><Relationship Id="rId1" Target="../slideLayouts/slideLayout1.xml" Type="http://schemas.openxmlformats.org/officeDocument/2006/relationships/slideLayout" /><Relationship Id="rId6" Target="../slideLayouts/slideLayout6.xml" Type="http://schemas.openxmlformats.org/officeDocument/2006/relationships/slideLayout" /><Relationship Id="rId11" Target="../slideLayouts/slideLayout11.xml" Type="http://schemas.openxmlformats.org/officeDocument/2006/relationships/slideLayout" /><Relationship Id="rId5" Target="../slideLayouts/slideLayout5.xml" Type="http://schemas.openxmlformats.org/officeDocument/2006/relationships/slideLayout" /><Relationship Id="rId10" Target="../slideLayouts/slideLayout10.xml" Type="http://schemas.openxmlformats.org/officeDocument/2006/relationships/slideLayout" /><Relationship Id="rId4" Target="../slideLayouts/slideLayout4.xml" Type="http://schemas.openxmlformats.org/officeDocument/2006/relationships/slideLayout" /><Relationship Id="rId9" Target="../slideLayouts/slideLayout9.xml" Type="http://schemas.openxmlformats.org/officeDocument/2006/relationships/slideLayout" />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anchor="ctr" bIns="45720" lIns="91440" rIns="91440" rtlCol="0" tIns="45720" vert="horz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idx="1" type="body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bIns="45720" lIns="91440" rIns="91440" rtlCol="0" tIns="45720" vert="horz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idx="2" sz="half" type="dt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1EB5C9-1307-BA42-ABA2-0BC069CD8E7F}" type="datetimeFigureOut">
              <a:rPr lang="en-US" smtClean="0"/>
              <a:t>1/2/22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idx="3" sz="quarter" type="ftr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idx="4" sz="quarter" type="sldNum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anchor="ctr" bIns="45720" lIns="91440" rIns="91440" rtlCol="0" tIns="45720" vert="horz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200875"/>
      </p:ext>
    </p:extLst>
  </p:cSld>
  <p:clrMap accent1="accent1" accent2="accent2" accent3="accent3" accent4="accent4" accent5="accent5" accent6="accent6" bg1="lt1" bg2="lt2" folHlink="folHlink" hlink="hlink" tx1="dk1" tx2="dk2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42900" eaLnBrk="1" hangingPunct="1" latinLnBrk="0" rtl="0">
        <a:spcBef>
          <a:spcPct val="0"/>
        </a:spcBef>
        <a:buNone/>
        <a:defRPr kern="1200" sz="33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algn="l" defTabSz="342900" eaLnBrk="1" hangingPunct="1" indent="-342900" latinLnBrk="0" marL="342900" rtl="0">
        <a:spcBef>
          <a:spcPct val="20000"/>
        </a:spcBef>
        <a:buFont typeface="Arial"/>
        <a:buChar char="•"/>
        <a:defRPr kern="1200" sz="2400">
          <a:solidFill>
            <a:schemeClr val="tx1"/>
          </a:solidFill>
          <a:latin typeface="+mn-lt"/>
          <a:ea typeface="+mn-ea"/>
          <a:cs typeface="+mn-cs"/>
        </a:defRPr>
      </a:lvl1pPr>
      <a:lvl2pPr algn="l" defTabSz="342900" eaLnBrk="1" hangingPunct="1" indent="-342900" latinLnBrk="0" marL="685800" rtl="0">
        <a:spcBef>
          <a:spcPct val="20000"/>
        </a:spcBef>
        <a:buFont typeface="Arial"/>
        <a:buChar char="–"/>
        <a:defRPr kern="1200" sz="2100">
          <a:solidFill>
            <a:schemeClr val="tx1"/>
          </a:solidFill>
          <a:latin typeface="+mn-lt"/>
          <a:ea typeface="+mn-ea"/>
          <a:cs typeface="+mn-cs"/>
        </a:defRPr>
      </a:lvl2pPr>
      <a:lvl3pPr algn="l" defTabSz="342900" eaLnBrk="1" hangingPunct="1" indent="-342900" latinLnBrk="0" marL="1028700" rtl="0">
        <a:spcBef>
          <a:spcPct val="20000"/>
        </a:spcBef>
        <a:buFont typeface="Arial"/>
        <a:buChar char="•"/>
        <a:defRPr kern="1200" sz="1800">
          <a:solidFill>
            <a:schemeClr val="tx1"/>
          </a:solidFill>
          <a:latin typeface="+mn-lt"/>
          <a:ea typeface="+mn-ea"/>
          <a:cs typeface="+mn-cs"/>
        </a:defRPr>
      </a:lvl3pPr>
      <a:lvl4pPr algn="l" defTabSz="342900" eaLnBrk="1" hangingPunct="1" indent="-342900" latinLnBrk="0" marL="1371600" rtl="0">
        <a:spcBef>
          <a:spcPct val="20000"/>
        </a:spcBef>
        <a:buFont typeface="Arial"/>
        <a:buChar char="–"/>
        <a:defRPr kern="1200" sz="1500">
          <a:solidFill>
            <a:schemeClr val="tx1"/>
          </a:solidFill>
          <a:latin typeface="+mn-lt"/>
          <a:ea typeface="+mn-ea"/>
          <a:cs typeface="+mn-cs"/>
        </a:defRPr>
      </a:lvl4pPr>
      <a:lvl5pPr algn="l" defTabSz="342900" eaLnBrk="1" hangingPunct="1" indent="-342900" latinLnBrk="0" marL="1714500" rtl="0">
        <a:spcBef>
          <a:spcPct val="20000"/>
        </a:spcBef>
        <a:buFont typeface="Arial"/>
        <a:buChar char="»"/>
        <a:defRPr kern="1200" sz="1500">
          <a:solidFill>
            <a:schemeClr val="tx1"/>
          </a:solidFill>
          <a:latin typeface="+mn-lt"/>
          <a:ea typeface="+mn-ea"/>
          <a:cs typeface="+mn-cs"/>
        </a:defRPr>
      </a:lvl5pPr>
      <a:lvl6pPr algn="l" defTabSz="342900" eaLnBrk="1" hangingPunct="1" indent="-342900" latinLnBrk="0" marL="20574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6pPr>
      <a:lvl7pPr algn="l" defTabSz="342900" eaLnBrk="1" hangingPunct="1" indent="-342900" latinLnBrk="0" marL="24003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7pPr>
      <a:lvl8pPr algn="l" defTabSz="342900" eaLnBrk="1" hangingPunct="1" indent="-342900" latinLnBrk="0" marL="27432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8pPr>
      <a:lvl9pPr algn="l" defTabSz="342900" eaLnBrk="1" hangingPunct="1" indent="-342900" latinLnBrk="0" marL="3086100" rtl="0">
        <a:spcBef>
          <a:spcPct val="20000"/>
        </a:spcBef>
        <a:buFont typeface="Arial"/>
        <a:buChar char="•"/>
        <a:defRPr kern="1200" sz="15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algn="l" defTabSz="342900" eaLnBrk="1" hangingPunct="1" latinLnBrk="0" marL="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1pPr>
      <a:lvl2pPr algn="l" defTabSz="342900" eaLnBrk="1" hangingPunct="1" latinLnBrk="0" marL="3429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2pPr>
      <a:lvl3pPr algn="l" defTabSz="342900" eaLnBrk="1" hangingPunct="1" latinLnBrk="0" marL="6858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3pPr>
      <a:lvl4pPr algn="l" defTabSz="342900" eaLnBrk="1" hangingPunct="1" latinLnBrk="0" marL="10287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4pPr>
      <a:lvl5pPr algn="l" defTabSz="342900" eaLnBrk="1" hangingPunct="1" latinLnBrk="0" marL="13716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5pPr>
      <a:lvl6pPr algn="l" defTabSz="342900" eaLnBrk="1" hangingPunct="1" latinLnBrk="0" marL="17145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6pPr>
      <a:lvl7pPr algn="l" defTabSz="342900" eaLnBrk="1" hangingPunct="1" latinLnBrk="0" marL="20574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7pPr>
      <a:lvl8pPr algn="l" defTabSz="342900" eaLnBrk="1" hangingPunct="1" latinLnBrk="0" marL="24003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8pPr>
      <a:lvl9pPr algn="l" defTabSz="342900" eaLnBrk="1" hangingPunct="1" latinLnBrk="0" marL="2743200" rtl="0">
        <a:defRPr kern="1200" sz="135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 /></Relationships>
</file>

<file path=ppt/slides/_rels/slide10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1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2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3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4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5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6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17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5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8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9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pPr lvl="0" indent="0" marL="0">
              <a:buNone/>
            </a:pPr>
            <a:r>
              <a:rPr/>
              <a:t>Module 4: Choosing a Platform or Vendor</a:t>
            </a:r>
          </a:p>
        </p:txBody>
      </p:sp>
      <p:sp>
        <p:nvSpPr>
          <p:cNvPr id="3" name="Subtitle 2"/>
          <p:cNvSpPr>
            <a:spLocks noGrp="1"/>
          </p:cNvSpPr>
          <p:nvPr>
            <p:ph idx="1" type="subTitle"/>
          </p:nvPr>
        </p:nvSpPr>
        <p:spPr>
          <a:xfrm>
            <a:off x="1371600" y="2914650"/>
            <a:ext cx="6400800" cy="1314450"/>
          </a:xfrm>
        </p:spPr>
        <p:txBody>
          <a:bodyPr/>
          <a:lstStyle/>
          <a:p>
            <a:pPr lvl="0" indent="0" marL="0">
              <a:buNone/>
            </a:pPr>
            <a:br/>
            <a:br/>
            <a:r>
              <a:rPr/>
              <a:t>Patient Registries 101 · Dr. Danielle Boyce</a:t>
            </a:r>
          </a:p>
        </p:txBody>
      </p:sp>
    </p:spTree>
  </p:cSld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Participant experience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Is there a patient portal with longitudinal data entry?</a:t>
            </a:r>
          </a:p>
          <a:p>
            <a:pPr lvl="0"/>
            <a:r>
              <a:rPr/>
              <a:t>Can participants view their own data?</a:t>
            </a:r>
          </a:p>
          <a:p>
            <a:pPr lvl="0"/>
            <a:r>
              <a:rPr/>
              <a:t>Is the interface accessible (WCAG 2.1 AA)?</a:t>
            </a:r>
          </a:p>
          <a:p>
            <a:pPr lvl="0"/>
            <a:r>
              <a:rPr/>
              <a:t>Does it support mobile?</a:t>
            </a:r>
          </a:p>
        </p:txBody>
      </p:sp>
    </p:spTree>
  </p:cSld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Research features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Can you define branching logic in questionnaires?</a:t>
            </a:r>
          </a:p>
          <a:p>
            <a:pPr lvl="0"/>
            <a:r>
              <a:rPr/>
              <a:t>Is there audit trail / version control on data changes?</a:t>
            </a:r>
          </a:p>
          <a:p>
            <a:pPr lvl="0"/>
            <a:r>
              <a:rPr/>
              <a:t>Does the platform support validated patient-reported outcome instruments (PROMIS, EQ-5D, etc.)?</a:t>
            </a:r>
          </a:p>
          <a:p>
            <a:pPr lvl="0"/>
            <a:r>
              <a:rPr/>
              <a:t>What analysis tools are built in vs. what requires export?</a:t>
            </a:r>
          </a:p>
        </p:txBody>
      </p:sp>
    </p:spTree>
  </p:cSld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Pricing model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Is pricing per participant, per site, per year, or by data volume?</a:t>
            </a:r>
          </a:p>
          <a:p>
            <a:pPr lvl="0"/>
            <a:r>
              <a:rPr/>
              <a:t>What does scaling cost as your registry grows?</a:t>
            </a:r>
          </a:p>
          <a:p>
            <a:pPr lvl="0"/>
            <a:r>
              <a:rPr/>
              <a:t>Are there costs for data export?</a:t>
            </a:r>
          </a:p>
          <a:p>
            <a:pPr lvl="0"/>
            <a:r>
              <a:rPr/>
              <a:t>Is there a nonprofit or advocacy organization pricing tier?</a:t>
            </a:r>
          </a:p>
        </p:txBody>
      </p:sp>
    </p:spTree>
  </p:cSld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Build vs. buy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Some organizations consider building a custom registry.</a:t>
            </a:r>
          </a:p>
          <a:p>
            <a:pPr lvl="0"/>
            <a:r>
              <a:rPr/>
              <a:t>Custom builds are justified when</a:t>
            </a:r>
          </a:p>
          <a:p>
            <a:pPr lvl="0"/>
            <a:r>
              <a:rPr/>
              <a:t>Your data architecture is uniquely complex (e.g., multiomics, imaging, biosample tracking)</a:t>
            </a:r>
          </a:p>
          <a:p>
            <a:pPr lvl="0"/>
            <a:r>
              <a:rPr/>
              <a:t>You have a large technical team and sustained engineering budget</a:t>
            </a:r>
          </a:p>
          <a:p>
            <a:pPr lvl="0"/>
            <a:r>
              <a:rPr/>
              <a:t>No commercial platform meets your FHIR/interoperability requirements</a:t>
            </a:r>
          </a:p>
          <a:p>
            <a:pPr lvl="0"/>
            <a:r>
              <a:rPr/>
              <a:t>For most advocacy organizations: Choose an established platform.</a:t>
            </a:r>
          </a:p>
        </p:txBody>
      </p:sp>
    </p:spTree>
  </p:cSld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Hosted vs. self-hosted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Most advocacy organizations should use hosted/SaaS platforms .</a:t>
            </a:r>
          </a:p>
          <a:p>
            <a:pPr lvl="0"/>
            <a:r>
              <a:rPr/>
              <a:t>Exception: If you have an academic partner willing to host REDCap, this is a cost-effective and academically credible option.</a:t>
            </a:r>
          </a:p>
        </p:txBody>
      </p:sp>
    </p:spTree>
  </p:cSld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Checklist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☐ Listed platform requirements based on registry purpose and data elements</a:t>
            </a:r>
          </a:p>
          <a:p>
            <a:pPr lvl="0"/>
            <a:r>
              <a:rPr/>
              <a:t>☐ Confirmed HIPAA BAA is available from shortlisted vendors</a:t>
            </a:r>
          </a:p>
          <a:p>
            <a:pPr lvl="0"/>
            <a:r>
              <a:rPr/>
              <a:t>☐ Confirmed data ownership is explicitly assigned to your organization in vendor contracts</a:t>
            </a:r>
          </a:p>
          <a:p>
            <a:pPr lvl="0"/>
            <a:r>
              <a:rPr/>
              <a:t>☐ Confirmed full data export capability (format and process)</a:t>
            </a:r>
          </a:p>
          <a:p>
            <a:pPr lvl="0"/>
            <a:r>
              <a:rPr/>
              <a:t>☐ Evaluated FHIR support if EHR integration is a priority</a:t>
            </a:r>
          </a:p>
          <a:p>
            <a:pPr lvl="0"/>
            <a:r>
              <a:rPr/>
              <a:t>☐ Requested nonprofit/advocacy pricing</a:t>
            </a:r>
          </a:p>
        </p:txBody>
      </p:sp>
    </p:spTree>
  </p:cSld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Checklist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☐ Verified SOC 2 Type II certification</a:t>
            </a:r>
          </a:p>
          <a:p>
            <a:pPr lvl="0"/>
            <a:r>
              <a:rPr/>
              <a:t>☐ Piloted platform with a small test dataset before committing</a:t>
            </a:r>
          </a:p>
          <a:p>
            <a:pPr lvl="0"/>
            <a:r>
              <a:rPr/>
              <a:t>☐ Confirmed SAB approval of platform selection</a:t>
            </a:r>
          </a:p>
        </p:txBody>
      </p:sp>
    </p:spTree>
  </p:cSld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Key resources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AHRQ Registry User’s Guide Chapter 3: Registry Design</a:t>
            </a:r>
          </a:p>
          <a:p>
            <a:pPr lvl="0"/>
            <a:r>
              <a:rPr/>
              <a:t>NORD IAMRARE Registry Program</a:t>
            </a:r>
          </a:p>
          <a:p>
            <a:pPr lvl="0"/>
            <a:r>
              <a:rPr/>
              <a:t>REDCap Consortium</a:t>
            </a:r>
          </a:p>
          <a:p>
            <a:pPr lvl="0"/>
            <a:r>
              <a:rPr/>
              <a:t>Castor EDC</a:t>
            </a:r>
          </a:p>
          <a:p>
            <a:pPr lvl="0"/>
            <a:r>
              <a:rPr/>
              <a:t>HL7 FHIR Implementation Guide Registry</a:t>
            </a:r>
          </a:p>
          <a:p>
            <a:pPr lvl="0"/>
            <a:r>
              <a:rPr/>
              <a:t>← Module 3 | Module 5: Common Data Elements →</a:t>
            </a:r>
          </a:p>
        </p:txBody>
      </p:sp>
    </p:spTree>
  </p:cSld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Goal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Evaluate and select the technology platform that best fits your registry’s purpose, budget, and long term data needs.</a:t>
            </a:r>
          </a:p>
        </p:txBody>
      </p:sp>
    </p:spTree>
  </p:cSld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Platform decisions are architecture decisions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The platform you choose determines what data you can collect, how it can be structured, whether it can interoperate with EHRs, and how easily data can be exported for analysis.</a:t>
            </a:r>
          </a:p>
          <a:p>
            <a:pPr lvl="0"/>
            <a:r>
              <a:rPr/>
              <a:t>Evaluate platforms against your scientific requirements, not just their ease of setup.</a:t>
            </a:r>
          </a:p>
        </p:txBody>
      </p:sp>
    </p:spTree>
  </p:cSld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Purpose built registry platforms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Designed specifically for patient registries.</a:t>
            </a:r>
          </a:p>
        </p:txBody>
      </p:sp>
    </p:spTree>
  </p:cSld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REDCap (Research Electronic Data Capture)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Widely used in academic research.</a:t>
            </a:r>
          </a:p>
          <a:p>
            <a:pPr lvl="0"/>
            <a:r>
              <a:rPr/>
              <a:t>Pros: Free (with institutional access), flexible, validated, large user community, good export options Cons: Not designed as a patient portal; requires technical setup; hosting requires an institut…</a:t>
            </a:r>
          </a:p>
          <a:p>
            <a:pPr lvl="0"/>
            <a:r>
              <a:rPr/>
              <a:t>Key resource: REDCap Consortium</a:t>
            </a:r>
          </a:p>
        </p:txBody>
      </p:sp>
    </p:spTree>
  </p:cSld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FHIR-native platforms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If EHR integration is a priority, consider platforms built on or natively supporting HL7 FHIR</a:t>
            </a:r>
          </a:p>
          <a:p>
            <a:pPr lvl="0"/>
            <a:r>
              <a:rPr/>
              <a:t>Firely , FHIR server and tooling</a:t>
            </a:r>
          </a:p>
          <a:p>
            <a:pPr lvl="0"/>
            <a:r>
              <a:rPr/>
              <a:t>Smile CDR , Enterprise FHIR platform</a:t>
            </a:r>
          </a:p>
          <a:p>
            <a:pPr lvl="0"/>
            <a:r>
              <a:rPr/>
              <a:t>Microsoft Azure Health Data Services , Cloud FHIR infrastructure</a:t>
            </a:r>
          </a:p>
          <a:p>
            <a:pPr lvl="0"/>
            <a:r>
              <a:rPr/>
              <a:t>Google Cloud Healthcare API , FHIR R4 compatible cloud storage</a:t>
            </a:r>
          </a:p>
          <a:p>
            <a:pPr lvl="0"/>
            <a:r>
              <a:rPr/>
              <a:t>These are infrastructure components, not turnkey registry solutions, you’ll typically build on top of them.</a:t>
            </a:r>
          </a:p>
        </p:txBody>
      </p:sp>
    </p:spTree>
  </p:cSld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Data ownership and portability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Who owns the data? (Answer must be: the advocacy organization owns the data, always.)</a:t>
            </a:r>
          </a:p>
          <a:p>
            <a:pPr lvl="0"/>
            <a:r>
              <a:rPr/>
              <a:t>In what format can data be exported? (Require: CSV, JSON, and ideally FHIR R4)</a:t>
            </a:r>
          </a:p>
          <a:p>
            <a:pPr lvl="0"/>
            <a:r>
              <a:rPr/>
              <a:t>What is the process for full data export if we change vendors?</a:t>
            </a:r>
          </a:p>
          <a:p>
            <a:pPr lvl="0"/>
            <a:r>
              <a:rPr/>
              <a:t>Are there any data lock-in provisions?</a:t>
            </a:r>
          </a:p>
        </p:txBody>
      </p:sp>
    </p:spTree>
  </p:cSld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Security and compliance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What is your SOC 2 Type II certification status?</a:t>
            </a:r>
          </a:p>
          <a:p>
            <a:pPr lvl="0"/>
            <a:r>
              <a:rPr/>
              <a:t>Are you HIPAA-compliant? Do you sign a Business Associate Agreement (BAA)?</a:t>
            </a:r>
          </a:p>
          <a:p>
            <a:pPr lvl="0"/>
            <a:r>
              <a:rPr/>
              <a:t>Where are servers located? (Matters for GDPR if collecting international data)</a:t>
            </a:r>
          </a:p>
          <a:p>
            <a:pPr lvl="0"/>
            <a:r>
              <a:rPr/>
              <a:t>What is your data breach notification policy and history?</a:t>
            </a:r>
          </a:p>
        </p:txBody>
      </p:sp>
    </p:spTree>
  </p:cSld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indent="0" marL="0">
              <a:buNone/>
            </a:pPr>
            <a:r>
              <a:rPr/>
              <a:t>Interoperability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/>
              <a:t>Do you support HL7 FHIR R4?</a:t>
            </a:r>
          </a:p>
          <a:p>
            <a:pPr lvl="0"/>
            <a:r>
              <a:rPr/>
              <a:t>Can participants import their health records via SMART on FHIR / 21st Century Cures Act APIs?</a:t>
            </a:r>
          </a:p>
          <a:p>
            <a:pPr lvl="0"/>
            <a:r>
              <a:rPr/>
              <a:t>Do you support standard terminologies (SNOMED CT, LOINC, ICD-10, HPO)?</a:t>
            </a:r>
          </a:p>
        </p:txBody>
      </p:sp>
    </p:spTree>
  </p:cSld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49</Words>
  <Application>Microsoft Macintosh PowerPoint</Application>
  <PresentationFormat>On-screen Show (16:9)</PresentationFormat>
  <Paragraphs>15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Presentation Title</vt:lpstr>
      <vt:lpstr>Slide Title</vt:lpstr>
      <vt:lpstr>Section header</vt:lpstr>
      <vt:lpstr>Slide Title for Two-Content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Module 4: Choosing a Platform or Vendor</dc:title>
  <dc:creator>Patient Registries 101 · Dr. Danielle Boyce</dc:creator>
  <cp:keywords/>
  <dcterms:created xsi:type="dcterms:W3CDTF">2026-07-10T17:41:47Z</dcterms:created>
  <dcterms:modified xsi:type="dcterms:W3CDTF">2026-07-10T17:41:47Z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