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9" Type="http://schemas.openxmlformats.org/officeDocument/2006/relationships/viewProps" Target="viewProps.xml" /><Relationship Id="rId18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1" Type="http://schemas.openxmlformats.org/officeDocument/2006/relationships/tableStyles" Target="tableStyles.xml" /><Relationship Id="rId20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Module 5: Common Data Elements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Patient Registries 101 · Dr. Danielle Boyce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Core (required) vs. supplemental (optional)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Divide your data elements into</a:t>
            </a:r>
          </a:p>
          <a:p>
            <a:pPr lvl="0"/>
            <a:r>
              <a:rPr/>
              <a:t>Core elements: Required for all participants at enrollment and each follow up. Keep this list short, every additional required element reduces completion rates.</a:t>
            </a:r>
          </a:p>
          <a:p>
            <a:pPr lvl="0"/>
            <a:r>
              <a:rPr/>
              <a:t>Supplemental elements: Collected when available, or for specific subpopulations (e.g., genetic data only for participants who consent to genotyping).</a:t>
            </a:r>
          </a:p>
          <a:p>
            <a:pPr lvl="0"/>
            <a:r>
              <a:rPr/>
              <a:t>Time-stamped longitudinal elements: Collected at defined intervals to track disease progression.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minimum dataset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 common mistake: collecting too many data elements.</a:t>
            </a:r>
          </a:p>
          <a:p>
            <a:pPr lvl="0"/>
            <a:r>
              <a:rPr/>
              <a:t>Design principle: What is the minimum set of data elements that answers your core scientific questions?</a:t>
            </a:r>
          </a:p>
          <a:p>
            <a:pPr lvl="0"/>
            <a:r>
              <a:rPr/>
              <a:t>A well-designed rare disease registry often has</a:t>
            </a:r>
          </a:p>
          <a:p>
            <a:pPr lvl="0"/>
            <a:r>
              <a:rPr/>
              <a:t>15 to 30 core enrollment elements</a:t>
            </a:r>
          </a:p>
          <a:p>
            <a:pPr lvl="0"/>
            <a:r>
              <a:rPr/>
              <a:t>5 to 10 core follow up elements (collected every 6 to 12 months)</a:t>
            </a:r>
          </a:p>
          <a:p>
            <a:pPr lvl="0"/>
            <a:r>
              <a:rPr/>
              <a:t>20 to 50 supplemental elements (collected once or as available)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Disease specific CDEs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For many rare diseases, disease specific CDE sets already exist.</a:t>
            </a:r>
          </a:p>
          <a:p>
            <a:pPr lvl="0"/>
            <a:r>
              <a:rPr/>
              <a:t>NORD Registry Database</a:t>
            </a:r>
          </a:p>
          <a:p>
            <a:pPr lvl="0"/>
            <a:r>
              <a:rPr/>
              <a:t>Orphanet</a:t>
            </a:r>
          </a:p>
          <a:p>
            <a:pPr lvl="0"/>
            <a:r>
              <a:rPr/>
              <a:t>NCI Thesaurus , Standardized cancer and biomedical terminology</a:t>
            </a:r>
          </a:p>
          <a:p>
            <a:pPr lvl="0"/>
            <a:r>
              <a:rPr/>
              <a:t>ClinicalTrials.gov , Review outcome measures used in trials in your disease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Data element documentation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For each data element in your registry, document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☐ Searched NIH CDE Repository for disease specific CDEs</a:t>
            </a:r>
          </a:p>
          <a:p>
            <a:pPr lvl="0"/>
            <a:r>
              <a:rPr/>
              <a:t>☐ Reviewed PROMIS for patient-reported outcome measures</a:t>
            </a:r>
          </a:p>
          <a:p>
            <a:pPr lvl="0"/>
            <a:r>
              <a:rPr/>
              <a:t>☐ Checked PhenX Toolkit for epidemiological measures</a:t>
            </a:r>
          </a:p>
          <a:p>
            <a:pPr lvl="0"/>
            <a:r>
              <a:rPr/>
              <a:t>☐ Identified existing disease specific registries and their data elements</a:t>
            </a:r>
          </a:p>
          <a:p>
            <a:pPr lvl="0"/>
            <a:r>
              <a:rPr/>
              <a:t>☐ Divided elements into core vs. supplemental</a:t>
            </a:r>
          </a:p>
          <a:p>
            <a:pPr lvl="0"/>
            <a:r>
              <a:rPr/>
              <a:t>☐ SAB has reviewed and approved data element set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Checklist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☐ Each element is documented with definition, type, permissible values, and source</a:t>
            </a:r>
          </a:p>
          <a:p>
            <a:pPr lvl="0"/>
            <a:r>
              <a:rPr/>
              <a:t>☐ Pilot-tested questionnaire for completion time and participant comprehension</a:t>
            </a:r>
          </a:p>
        </p:txBody>
      </p: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NIH CDE Repository</a:t>
            </a:r>
          </a:p>
          <a:p>
            <a:pPr lvl="0"/>
            <a:r>
              <a:rPr/>
              <a:t>NINDS Common Data Elements</a:t>
            </a:r>
          </a:p>
          <a:p>
            <a:pPr lvl="0"/>
            <a:r>
              <a:rPr/>
              <a:t>PROMIS Health Measures</a:t>
            </a:r>
          </a:p>
          <a:p>
            <a:pPr lvl="0"/>
            <a:r>
              <a:rPr/>
              <a:t>PhenX Toolkit</a:t>
            </a:r>
          </a:p>
          <a:p>
            <a:pPr lvl="0"/>
            <a:r>
              <a:rPr/>
              <a:t>AHRQ Registry User’s Guide Chapter 4: Data Elements</a:t>
            </a:r>
          </a:p>
          <a:p>
            <a:pPr lvl="0"/>
            <a:r>
              <a:rPr/>
              <a:t>← Module 4 | Module 6: Standardized Vocabularies →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Understand what Common Data Elements (CDEs) are, why they matter, and how to select and implement them to make your registry data maximally reusable.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What are Common Data Elements?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 Common Data Element (CDE) is a data element, a question, measurement, or variable, that has been precisely defined with</a:t>
            </a:r>
          </a:p>
          <a:p>
            <a:pPr lvl="0"/>
            <a:r>
              <a:rPr/>
              <a:t>A standard definition of what is being measured</a:t>
            </a:r>
          </a:p>
          <a:p>
            <a:pPr lvl="0"/>
            <a:r>
              <a:rPr/>
              <a:t>A standard set of permissible values or units</a:t>
            </a:r>
          </a:p>
          <a:p>
            <a:pPr lvl="0"/>
            <a:r>
              <a:rPr/>
              <a:t>A standard name and code</a:t>
            </a:r>
          </a:p>
          <a:p>
            <a:pPr lvl="0"/>
            <a:r>
              <a:rPr/>
              <a:t>Documentation of how it is collected</a:t>
            </a:r>
          </a:p>
          <a:p>
            <a:pPr lvl="0"/>
            <a:r>
              <a:rPr/>
              <a:t>CDEs allow researchers to combine and compare data across registries, studies, and institutions.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Why CDEs matter for your registry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Data pooling: If your registry uses the same CDEs as other registries in your disease space, your combined dataset is dramatically more powerful than either dataset alone.</a:t>
            </a:r>
          </a:p>
          <a:p>
            <a:pPr lvl="0"/>
            <a:r>
              <a:rPr/>
              <a:t>Regulatory acceptance: FDA increasingly requires or strongly prefers CDEs from registries used to support drug development.</a:t>
            </a:r>
          </a:p>
          <a:p>
            <a:pPr lvl="0"/>
            <a:r>
              <a:rPr/>
              <a:t>Industry partnerships: Pharmaceutical companies evaluating your registry for trial support will check whether your data elements align with established standards.</a:t>
            </a:r>
          </a:p>
          <a:p>
            <a:pPr lvl="0"/>
            <a:r>
              <a:rPr/>
              <a:t>Publication: Journal reviewers evaluate data element choices.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NIH Common Data Element Repository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 FDA and NIH jointly maintain the CDE Repository , the most important source for CDEs in US-based registries.</a:t>
            </a:r>
          </a:p>
          <a:p>
            <a:pPr lvl="0"/>
            <a:r>
              <a:rPr/>
              <a:t>cde.nlm.nih.gov , Search by disease, research domain, or data element name.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NINDS CDE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 National Institute of Neurological Disorders and Stroke developed a comprehensive CDE framework now widely used across neurological disease registries.</a:t>
            </a:r>
          </a:p>
          <a:p>
            <a:pPr lvl="0"/>
            <a:r>
              <a:rPr/>
              <a:t>Common Data Elements: Standards and Tools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PhenX Toolkit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PhenX provides standardized measures for phenotypes and exposures.</a:t>
            </a:r>
          </a:p>
          <a:p>
            <a:pPr lvl="0"/>
            <a:r>
              <a:rPr/>
              <a:t>phenxtoolkit.org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PROMIS (Patient-Reported Outcomes Measurement Information System)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PROMIS is an NIH-developed library of validated patient-reported outcome measures covering physical, mental, and social health.</a:t>
            </a:r>
          </a:p>
          <a:p>
            <a:pPr lvl="0"/>
            <a:r>
              <a:rPr/>
              <a:t>Key PROMIS domains for rare disease registries</a:t>
            </a:r>
          </a:p>
          <a:p>
            <a:pPr lvl="0"/>
            <a:r>
              <a:rPr/>
              <a:t>Physical Function</a:t>
            </a:r>
          </a:p>
          <a:p>
            <a:pPr lvl="0"/>
            <a:r>
              <a:rPr/>
              <a:t>Fatigue</a:t>
            </a:r>
          </a:p>
          <a:p>
            <a:pPr lvl="0"/>
            <a:r>
              <a:rPr/>
              <a:t>Pain Interference and Pain Intensity</a:t>
            </a:r>
          </a:p>
          <a:p>
            <a:pPr lvl="0"/>
            <a:r>
              <a:rPr/>
              <a:t>Sleep Disturbance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PROMIS (Patient-Reported Outcomes Measurement Information System)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Anxiety and Depression</a:t>
            </a:r>
          </a:p>
          <a:p>
            <a:pPr lvl="0"/>
            <a:r>
              <a:rPr/>
              <a:t>Social Participation</a:t>
            </a:r>
          </a:p>
          <a:p>
            <a:pPr lvl="0"/>
            <a:r>
              <a:rPr/>
              <a:t>healthmeasures.net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5: Common Data Elements</dc:title>
  <dc:creator>Patient Registries 101 · Dr. Danielle Boyce</dc:creator>
  <cp:keywords/>
  <dcterms:created xsi:type="dcterms:W3CDTF">2026-07-10T17:41:47Z</dcterms:created>
  <dcterms:modified xsi:type="dcterms:W3CDTF">2026-07-10T17:41:47Z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