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Relationship Id="rId10" Type="http://schemas.openxmlformats.org/officeDocument/2006/relationships/slide" Target="slides/slide9.xml" /><Relationship Id="rId11" Type="http://schemas.openxmlformats.org/officeDocument/2006/relationships/slide" Target="slides/slide10.xml" /><Relationship Id="rId12" Type="http://schemas.openxmlformats.org/officeDocument/2006/relationships/slide" Target="slides/slide11.xml" /><Relationship Id="rId14" Type="http://schemas.openxmlformats.org/officeDocument/2006/relationships/viewProps" Target="viewProps.xml" /><Relationship Id="rId13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16" Type="http://schemas.openxmlformats.org/officeDocument/2006/relationships/tableStyles" Target="tableStyles.xml" /><Relationship Id="rId15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pPr lvl="0" indent="0" marL="0">
              <a:buNone/>
            </a:pPr>
            <a:r>
              <a:rPr/>
              <a:t>Module 6: Standardized Vocabularies</a:t>
            </a:r>
          </a:p>
        </p:txBody>
      </p:sp>
      <p:sp>
        <p:nvSpPr>
          <p:cNvPr id="3" name="Subtitle 2"/>
          <p:cNvSpPr>
            <a:spLocks noGrp="1"/>
          </p:cNvSpPr>
          <p:nvPr>
            <p:ph idx="1" type="subTitle"/>
          </p:nvPr>
        </p:nvSpPr>
        <p:spPr>
          <a:xfrm>
            <a:off x="1371600" y="2914650"/>
            <a:ext cx="6400800" cy="1314450"/>
          </a:xfrm>
        </p:spPr>
        <p:txBody>
          <a:bodyPr/>
          <a:lstStyle/>
          <a:p>
            <a:pPr lvl="0" indent="0" marL="0">
              <a:buNone/>
            </a:pPr>
            <a:br/>
            <a:br/>
            <a:r>
              <a:rPr/>
              <a:t>Patient Registries 101 · Dr. Danielle Boyce</a:t>
            </a:r>
          </a:p>
        </p:txBody>
      </p:sp>
    </p:spTree>
  </p:cSld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Practical implementation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You don’t need to implement every vocabulary at once.</a:t>
            </a:r>
          </a:p>
        </p:txBody>
      </p:sp>
    </p:spTree>
  </p:cSld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Key 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NLM Unified Medical Language System (UMLS) , Maps between vocabularies</a:t>
            </a:r>
          </a:p>
          <a:p>
            <a:pPr lvl="0"/>
            <a:r>
              <a:rPr/>
              <a:t>OBO Foundry , Open biological ontologies</a:t>
            </a:r>
          </a:p>
          <a:p>
            <a:pPr lvl="0"/>
            <a:r>
              <a:rPr/>
              <a:t>NCBO BioPortal , Browse and search biomedical ontologies</a:t>
            </a:r>
          </a:p>
          <a:p>
            <a:pPr lvl="0"/>
            <a:r>
              <a:rPr/>
              <a:t>HL7 Terminology , FHIR-aligned value sets</a:t>
            </a:r>
          </a:p>
          <a:p>
            <a:pPr lvl="0"/>
            <a:r>
              <a:rPr/>
              <a:t>← Module 5 | Module 7: HPO, GA4GH &amp; Phenopackets →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Goal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Learn the key medical terminologies and coding systems your registry should use to ensure data is interoperable, searchable, and ready for research.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Why standardized vocabularies matter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A diagnosis of “Duchenne muscular dystrophy” in your registry might be entered as “DMD”, “Duchenne MD”, “Duchenne muscular dystrophy”, or “Duchenne’s”.</a:t>
            </a:r>
          </a:p>
          <a:p>
            <a:pPr lvl="0"/>
            <a:r>
              <a:rPr/>
              <a:t>Standardized vocabularies solve this by assigning unique, stable codes to every concept.</a:t>
            </a:r>
          </a:p>
        </p:txBody>
      </p:sp>
    </p:spTree>
  </p:cSld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ICD-10-CM (International Classification of Diseases, 10th Edition, Clinical Modification)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Use for: Diagnoses, symptoms, procedures.</a:t>
            </a:r>
          </a:p>
          <a:p>
            <a:pPr lvl="0"/>
            <a:r>
              <a:rPr/>
              <a:t>Why it is important: EHRs store diagnoses as ICD-10 codes.</a:t>
            </a:r>
          </a:p>
          <a:p>
            <a:pPr lvl="0"/>
            <a:r>
              <a:rPr/>
              <a:t>Limitation: ICD-10 is designed for billing, not research.</a:t>
            </a:r>
          </a:p>
          <a:p>
            <a:pPr lvl="0"/>
            <a:r>
              <a:rPr/>
              <a:t>Resource: ICD-10-CM Browser</a:t>
            </a:r>
          </a:p>
        </p:txBody>
      </p:sp>
    </p:spTree>
  </p:cSld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SNOMED CT (Systematized Nomenclature of Medicine, Clinical Terms)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Use for: Clinical findings, procedures, body structures, organisms, substances.</a:t>
            </a:r>
          </a:p>
          <a:p>
            <a:pPr lvl="0"/>
            <a:r>
              <a:rPr/>
              <a:t>Why it is important: Used natively in EHR systems (Epic, Cerner) and required for FHIR interoperability.</a:t>
            </a:r>
          </a:p>
          <a:p>
            <a:pPr lvl="0"/>
            <a:r>
              <a:rPr/>
              <a:t>Resource: SNOMED CT Browser</a:t>
            </a:r>
          </a:p>
        </p:txBody>
      </p:sp>
    </p:spTree>
  </p:cSld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LOINC (Logical Observation Identifiers Names and Codes)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Use for: Laboratory tests, clinical measurements, patient-reported outcomes, survey questions.</a:t>
            </a:r>
          </a:p>
          <a:p>
            <a:pPr lvl="0"/>
            <a:r>
              <a:rPr/>
              <a:t>Why it is important: Required for FHIR Observation resources.</a:t>
            </a:r>
          </a:p>
          <a:p>
            <a:pPr lvl="0"/>
            <a:r>
              <a:rPr/>
              <a:t>Example: Serum creatinine = LOINC 2160-0.</a:t>
            </a:r>
          </a:p>
          <a:p>
            <a:pPr lvl="0"/>
            <a:r>
              <a:rPr/>
              <a:t>Resource: LOINC Search</a:t>
            </a:r>
          </a:p>
        </p:txBody>
      </p:sp>
    </p:spTree>
  </p:cSld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RxNorm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Use for: Medications.</a:t>
            </a:r>
          </a:p>
          <a:p>
            <a:pPr lvl="0"/>
            <a:r>
              <a:rPr/>
              <a:t>Why it is important: Participants report medications in countless ways (“methotrexate”, “MTX”, “Rheumatrex”, “25mg methotrexate weekly”).</a:t>
            </a:r>
          </a:p>
          <a:p>
            <a:pPr lvl="0"/>
            <a:r>
              <a:rPr/>
              <a:t>Resource: RxNorm Browser</a:t>
            </a:r>
          </a:p>
        </p:txBody>
      </p:sp>
    </p:spTree>
  </p:cSld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Orphanet Rare Disease Ontology (ORDO)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Use for: Rare disease classification.</a:t>
            </a:r>
          </a:p>
          <a:p>
            <a:pPr lvl="0"/>
            <a:r>
              <a:rPr/>
              <a:t>Why it is important: ICD-10 doesn’t cover most rare diseases specifically.</a:t>
            </a:r>
          </a:p>
          <a:p>
            <a:pPr lvl="0"/>
            <a:r>
              <a:rPr/>
              <a:t>Resource: Orphanet</a:t>
            </a:r>
          </a:p>
        </p:txBody>
      </p:sp>
    </p:spTree>
  </p:cSld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MedDRA (Medical Dictionary for Regulatory Activities)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Use for: Adverse events, symptoms, medical history, primarily in a regulatory/clinical trial context.</a:t>
            </a:r>
          </a:p>
          <a:p>
            <a:pPr lvl="0"/>
            <a:r>
              <a:rPr/>
              <a:t>Why it is important: Required for adverse event reporting to FDA and EMA.</a:t>
            </a:r>
          </a:p>
          <a:p>
            <a:pPr lvl="0"/>
            <a:r>
              <a:rPr/>
              <a:t>Resource: MedDRA MSSO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6: Standardized Vocabularies</dc:title>
  <dc:creator>Patient Registries 101 · Dr. Danielle Boyce</dc:creator>
  <cp:keywords/>
  <dcterms:created xsi:type="dcterms:W3CDTF">2026-07-10T17:41:47Z</dcterms:created>
  <dcterms:modified xsi:type="dcterms:W3CDTF">2026-07-10T17:41:47Z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