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20" Type="http://schemas.openxmlformats.org/officeDocument/2006/relationships/viewProps" Target="viewProps.xml" /><Relationship Id="rId1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2" Type="http://schemas.openxmlformats.org/officeDocument/2006/relationships/tableStyles" Target="tableStyles.xml" /><Relationship Id="rId2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7: HPO, GA4GH &amp; Phenopackets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a Phenopacket?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Genomic interpretations: Variant data with ACMG classifications</a:t>
            </a:r>
          </a:p>
          <a:p>
            <a:pPr lvl="0"/>
            <a:r>
              <a:rPr/>
              <a:t>Medical actions: Treatments, procedures, doses</a:t>
            </a:r>
          </a:p>
          <a:p>
            <a:pPr lvl="0"/>
            <a:r>
              <a:rPr/>
              <a:t>Family history: Pedigree information</a:t>
            </a:r>
          </a:p>
          <a:p>
            <a:pPr lvl="0"/>
            <a:r>
              <a:rPr/>
              <a:t>github.com/phenopackets/phenopacket-schema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Phenopackets matter for your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Phenopackets are becoming the submission standard for</a:t>
            </a:r>
          </a:p>
          <a:p>
            <a:pPr lvl="0"/>
            <a:r>
              <a:rPr/>
              <a:t>NCBI ClinVar , Variant submissions increasingly require Phenopacket format</a:t>
            </a:r>
          </a:p>
          <a:p>
            <a:pPr lvl="0"/>
            <a:r>
              <a:rPr/>
              <a:t>Matchmaker Exchange , Connecting undiagnosed participants globally</a:t>
            </a:r>
          </a:p>
          <a:p>
            <a:pPr lvl="0"/>
            <a:r>
              <a:rPr/>
              <a:t>ERDERA , European rare disease data sharing networks</a:t>
            </a:r>
          </a:p>
          <a:p>
            <a:pPr lvl="0"/>
            <a:r>
              <a:rPr/>
              <a:t>Monarch Initiative , Cross-species phenotype analysis</a:t>
            </a:r>
          </a:p>
          <a:p>
            <a:pPr lvl="0"/>
            <a:r>
              <a:rPr/>
              <a:t>GA4GH Beacon , Federated data discovery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Phenopackets matter for your registry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Designing your registry to export Phenopackets from the start means your data is immediately accessible to this entire ecosystem.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Getting started with Phenopackets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Review the Phenopackets v2 schema documentation: phenopackets.readthedocs.io</a:t>
            </a:r>
          </a:p>
          <a:p>
            <a:pPr lvl="0"/>
            <a:r>
              <a:rPr/>
              <a:t>Use the Python or Java SDK for programmatic creation</a:t>
            </a:r>
          </a:p>
          <a:p>
            <a:pPr lvl="0"/>
            <a:r>
              <a:rPr/>
              <a:t>Validate Phenopackets with the official validator before submission</a:t>
            </a:r>
          </a:p>
          <a:p>
            <a:pPr lvl="0"/>
            <a:r>
              <a:rPr/>
              <a:t>Map your existing data elements to Phenopacket fields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HPO terms mapped to all phenotypic features in registry</a:t>
            </a:r>
          </a:p>
          <a:p>
            <a:pPr lvl="0"/>
            <a:r>
              <a:rPr/>
              <a:t>☐ HPO term IDs stored alongside display labels (not just text)</a:t>
            </a:r>
          </a:p>
          <a:p>
            <a:pPr lvl="0"/>
            <a:r>
              <a:rPr/>
              <a:t>☐ OMIM and/or ORDO codes assigned to diagnoses</a:t>
            </a:r>
          </a:p>
          <a:p>
            <a:pPr lvl="0"/>
            <a:r>
              <a:rPr/>
              <a:t>☐ HGNC gene symbols used for all genetic data</a:t>
            </a:r>
          </a:p>
          <a:p>
            <a:pPr lvl="0"/>
            <a:r>
              <a:rPr/>
              <a:t>☐ Reviewed GA4GH Framework for data sharing alignment</a:t>
            </a:r>
          </a:p>
          <a:p>
            <a:pPr lvl="0"/>
            <a:r>
              <a:rPr/>
              <a:t>☐ Evaluated whether Phenopacket export is feasible with chosen platform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Consent language covers genomic data sharing via GA4GH-compliant networks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Human Phenotype Ontology</a:t>
            </a:r>
          </a:p>
          <a:p>
            <a:pPr lvl="0"/>
            <a:r>
              <a:rPr/>
              <a:t>GA4GH</a:t>
            </a:r>
          </a:p>
          <a:p>
            <a:pPr lvl="0"/>
            <a:r>
              <a:rPr/>
              <a:t>Phenopackets Schema v2</a:t>
            </a:r>
          </a:p>
          <a:p>
            <a:pPr lvl="0"/>
            <a:r>
              <a:rPr/>
              <a:t>Monarch Initiative</a:t>
            </a:r>
          </a:p>
          <a:p>
            <a:pPr lvl="0"/>
            <a:r>
              <a:rPr/>
              <a:t>Matchmaker Exchange</a:t>
            </a:r>
          </a:p>
          <a:p>
            <a:pPr lvl="0"/>
            <a:r>
              <a:rPr/>
              <a:t>ClinVar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← Module 6 | Module 8: OMOP &amp; Data Standards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the Human Phenotype Ontology (HPO), the GA4GH data sharing framework, and Phenopackets, the emerging standard for exchanging participant phenotype and genomic data.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HPO?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Human Phenotype Ontology is a standardized vocabulary of over 18,000 terms describing human phenotypic abnormalities, symptoms, clinical findings, and disease features.</a:t>
            </a:r>
          </a:p>
          <a:p>
            <a:pPr lvl="0"/>
            <a:r>
              <a:rPr/>
              <a:t>HPO was developed by the Monarch Initiative and is now the international standard for phenotype description in rare disease research.</a:t>
            </a:r>
          </a:p>
          <a:p>
            <a:pPr lvl="0"/>
            <a:r>
              <a:rPr/>
              <a:t>hpo.jax.org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your registry needs HPO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Without HPO, “seizure” in your registry and “convulsion” in a collaborator’s registry may or may not mean the same thing.</a:t>
            </a:r>
          </a:p>
          <a:p>
            <a:pPr lvl="0"/>
            <a:r>
              <a:rPr/>
              <a:t>This is very important for</a:t>
            </a:r>
          </a:p>
          <a:p>
            <a:pPr lvl="0"/>
            <a:r>
              <a:rPr/>
              <a:t>Genotype phenotype analysis , Linking specific genetic variants to specific clinical features</a:t>
            </a:r>
          </a:p>
          <a:p>
            <a:pPr lvl="0"/>
            <a:r>
              <a:rPr/>
              <a:t>Cross-registry comparison , Comparing phenotype frequencies across institutions</a:t>
            </a:r>
          </a:p>
          <a:p>
            <a:pPr lvl="0"/>
            <a:r>
              <a:rPr/>
              <a:t>Diagnosis support , Tools like Phenomizer and LIRICAL use HPO terms to suggest diagnoses</a:t>
            </a:r>
          </a:p>
          <a:p>
            <a:pPr lvl="0"/>
            <a:r>
              <a:rPr/>
              <a:t>GA4GH / Phenopackets , HPO is the phenotype backbone of the Phenopackets standard (see below)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Implementing HPO in your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Map each clinical feature you collect to the most specific applicable HPO term</a:t>
            </a:r>
          </a:p>
          <a:p>
            <a:pPr lvl="0"/>
            <a:r>
              <a:rPr/>
              <a:t>For each feature, record: HPO term ID, observation status (present/absent/unknown), age at onset, severity modifier</a:t>
            </a:r>
          </a:p>
          <a:p>
            <a:pPr lvl="0"/>
            <a:r>
              <a:rPr/>
              <a:t>Use HPO’s own browser to identify appropriate terms: hpo.jax.org</a:t>
            </a:r>
          </a:p>
          <a:p>
            <a:pPr lvl="0"/>
            <a:r>
              <a:rPr/>
              <a:t>Avoid creating custom phenotype terms, if the concept exists in HPO, use it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Related ontologies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OMIM (Online Mendelian Inheritance in Man): Gene-disease relationships, omim.org</a:t>
            </a:r>
          </a:p>
          <a:p>
            <a:pPr lvl="0"/>
            <a:r>
              <a:rPr/>
              <a:t>HGNC (HUGO Gene Nomenclature Committee): Standardized gene symbols, genenames.org</a:t>
            </a:r>
          </a:p>
          <a:p>
            <a:pPr lvl="0"/>
            <a:r>
              <a:rPr/>
              <a:t>ClinVar: Variant-disease assertions, ncbi.nlm.nih.gov/clinvar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GA4GH?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GA4GH is an international standards-setting body that develops frameworks and technical standards for responsible genomic and health data sharing.</a:t>
            </a:r>
          </a:p>
          <a:p>
            <a:pPr lvl="0"/>
            <a:r>
              <a:rPr/>
              <a:t>ga4gh.org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GA4GH Framework for Responsible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GA4GH framework, adopted by hundreds of institutions globally, establishes principles for</a:t>
            </a:r>
          </a:p>
          <a:p>
            <a:pPr lvl="0"/>
            <a:r>
              <a:rPr/>
              <a:t>Data access: Who can access genomic data and under what conditions</a:t>
            </a:r>
          </a:p>
          <a:p>
            <a:pPr lvl="0"/>
            <a:r>
              <a:rPr/>
              <a:t>Data security: Technical standards for protecting genomic data in transit and at rest</a:t>
            </a:r>
          </a:p>
          <a:p>
            <a:pPr lvl="0"/>
            <a:r>
              <a:rPr/>
              <a:t>Ethics: Consent standards, benefit sharing, vulnerable populations</a:t>
            </a:r>
          </a:p>
          <a:p>
            <a:pPr lvl="0"/>
            <a:r>
              <a:rPr/>
              <a:t>Identity management: How individuals are identified across systems</a:t>
            </a:r>
          </a:p>
          <a:p>
            <a:pPr lvl="0"/>
            <a:r>
              <a:rPr/>
              <a:t>Even if your registry doesn’t immediately involve genomics, aligning with the GA4GH framework builds credibility with academic and industry partners who operate within it.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a Phenopacket?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Phenopacket is a structured, computable representation of a participant’s phenotype, medical history, and genomic data.</a:t>
            </a:r>
          </a:p>
          <a:p>
            <a:pPr lvl="0"/>
            <a:r>
              <a:rPr/>
              <a:t>The Phenopacket schema (v2) includes</a:t>
            </a:r>
          </a:p>
          <a:p>
            <a:pPr lvl="0"/>
            <a:r>
              <a:rPr/>
              <a:t>Subject: Individual ID, date of birth, sex, taxonomy</a:t>
            </a:r>
          </a:p>
          <a:p>
            <a:pPr lvl="0"/>
            <a:r>
              <a:rPr/>
              <a:t>Phenotypic features: HPO coded observations with onset, severity, and status (present/absent)</a:t>
            </a:r>
          </a:p>
          <a:p>
            <a:pPr lvl="0"/>
            <a:r>
              <a:rPr/>
              <a:t>Diseases: OMIM/ORDO-coded diagnoses with onset</a:t>
            </a:r>
          </a:p>
          <a:p>
            <a:pPr lvl="0"/>
            <a:r>
              <a:rPr/>
              <a:t>Measurements: LOINC-coded lab values and clinical measurements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7: HPO, GA4GH &amp; Phenopackets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