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8" Type="http://schemas.openxmlformats.org/officeDocument/2006/relationships/viewProps" Target="viewProps.xml" /><Relationship Id="rId1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1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9: EHR Integration, CCDA &amp; FHIR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SMART on FHIR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Your registry receives a FHIR access token and can pull their records</a:t>
            </a:r>
          </a:p>
          <a:p>
            <a:pPr lvl="0"/>
            <a:r>
              <a:rPr/>
              <a:t>smarthealthit.org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Site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Pulling FHIR data from clinical sites (rather than directly from participants) requires</a:t>
            </a:r>
          </a:p>
          <a:p>
            <a:pPr lvl="0"/>
            <a:r>
              <a:rPr/>
              <a:t>Data Use Agreement with the health system</a:t>
            </a:r>
          </a:p>
          <a:p>
            <a:pPr lvl="0"/>
            <a:r>
              <a:rPr/>
              <a:t>IRB approval covering EHR data access</a:t>
            </a:r>
          </a:p>
          <a:p>
            <a:pPr lvl="0"/>
            <a:r>
              <a:rPr/>
              <a:t>Possible Business Associate Agreement (BAA) under HIPAA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Bulk FHIR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population level data extraction (pulling data for many participants at once), use the FHIR Bulk Data Access specification, designed for exactly this use case.</a:t>
            </a:r>
          </a:p>
          <a:p>
            <a:pPr lvl="0"/>
            <a:r>
              <a:rPr/>
              <a:t>hl7.org/fhir/uv/bulkdata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Determined whether participant-initiated C-CDA upload or SMART on FHIR is the right approach</a:t>
            </a:r>
          </a:p>
          <a:p>
            <a:pPr lvl="0"/>
            <a:r>
              <a:rPr/>
              <a:t>☐ Selected platform with FHIR R4 support</a:t>
            </a:r>
          </a:p>
          <a:p>
            <a:pPr lvl="0"/>
            <a:r>
              <a:rPr/>
              <a:t>☐ Mapped registry data elements to FHIR resources</a:t>
            </a:r>
          </a:p>
          <a:p>
            <a:pPr lvl="0"/>
            <a:r>
              <a:rPr/>
              <a:t>☐ Drafted site agreements for clinical site FHIR access</a:t>
            </a:r>
          </a:p>
          <a:p>
            <a:pPr lvl="0"/>
            <a:r>
              <a:rPr/>
              <a:t>☐ Confirmed IRB protocol covers EHR data collection</a:t>
            </a:r>
          </a:p>
          <a:p>
            <a:pPr lvl="0"/>
            <a:r>
              <a:rPr/>
              <a:t>☐ Tested SMART on FHIR patient authorization flow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HL7 FHIR R4 Specification</a:t>
            </a:r>
          </a:p>
          <a:p>
            <a:pPr lvl="0"/>
            <a:r>
              <a:rPr/>
              <a:t>SMART on FHIR</a:t>
            </a:r>
          </a:p>
          <a:p>
            <a:pPr lvl="0"/>
            <a:r>
              <a:rPr/>
              <a:t>FHIR Bulk Data Access</a:t>
            </a:r>
          </a:p>
          <a:p>
            <a:pPr lvl="0"/>
            <a:r>
              <a:rPr/>
              <a:t>CMS Interoperability Rule FHIR APIs</a:t>
            </a:r>
          </a:p>
          <a:p>
            <a:pPr lvl="0"/>
            <a:r>
              <a:rPr/>
              <a:t>← Module 8 | Module 10: Patient-Reported Data &amp; 21st Century Cures →</a:t>
            </a:r>
          </a:p>
          <a:p>
            <a:pPr lvl="0"/>
            <a:r>
              <a:rPr/>
              <a:t>Patient portal login , SMART on FHIR (covered above).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Download &amp; upload , a C-CDA file the person exports and re-uploads (covered above).</a:t>
            </a:r>
          </a:p>
          <a:p>
            <a:pPr lvl="0"/>
            <a:r>
              <a:rPr/>
              <a:t>HIPAA authorization , a signed release directing a provider to send records.</a:t>
            </a:r>
          </a:p>
          <a:p>
            <a:pPr lvl="0"/>
            <a:r>
              <a:rPr/>
              <a:t>Network exchange , TEFCA / Individual Access Services (see Module 10 ).</a:t>
            </a:r>
          </a:p>
          <a:p>
            <a:pPr lvl="0"/>
            <a:r>
              <a:rPr/>
              <a:t>EEG &amp; imaging studies , large binary studies requested separately (see Module 10 ).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how to extract structured clinical data from EHR systems using industry standards, reducing participant burden and improving data quality.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EHR integration is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Patient-reported data is invaluable, but it has limitations: participants may not know their exact lab values, may misremember medication doses, or may not be aware of diagnoses documented in their…</a:t>
            </a:r>
          </a:p>
          <a:p>
            <a:pPr lvl="0"/>
            <a:r>
              <a:rPr/>
              <a:t>The good news: federal law (the 21st Century Cures Act) now requires EHR vendors to provide patient access to their data, and your registry can leverage this.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C-CDA?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Consolidated Clinical Document Architecture (C-CDA) is an HL7 XML standard for clinical documents, the format EHRs have used for years to exchange participant records.</a:t>
            </a:r>
          </a:p>
          <a:p>
            <a:pPr lvl="0"/>
            <a:r>
              <a:rPr/>
              <a:t>C-CDA documents include sections for</a:t>
            </a:r>
          </a:p>
          <a:p>
            <a:pPr lvl="0"/>
            <a:r>
              <a:rPr/>
              <a:t>Problems (diagnoses, coded in SNOMED CT or ICD-10)</a:t>
            </a:r>
          </a:p>
          <a:p>
            <a:pPr lvl="0"/>
            <a:r>
              <a:rPr/>
              <a:t>Medications (RxNorm)</a:t>
            </a:r>
          </a:p>
          <a:p>
            <a:pPr lvl="0"/>
            <a:r>
              <a:rPr/>
              <a:t>Allergies</a:t>
            </a:r>
          </a:p>
          <a:p>
            <a:pPr lvl="0"/>
            <a:r>
              <a:rPr/>
              <a:t>Lab results (LOINC)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C-CDA?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Procedures</a:t>
            </a:r>
          </a:p>
          <a:p>
            <a:pPr lvl="0"/>
            <a:r>
              <a:rPr/>
              <a:t>Vital signs</a:t>
            </a:r>
          </a:p>
          <a:p>
            <a:pPr lvl="0"/>
            <a:r>
              <a:rPr/>
              <a:t>Immunizations</a:t>
            </a:r>
          </a:p>
          <a:p>
            <a:pPr lvl="0"/>
            <a:r>
              <a:rPr/>
              <a:t>Social history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C-CDA for registries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Participants can download their C-CDA from their patient portal and upload it to your registry.</a:t>
            </a:r>
          </a:p>
          <a:p>
            <a:pPr lvl="0"/>
            <a:r>
              <a:rPr/>
              <a:t>Limitations of C-CDA</a:t>
            </a:r>
          </a:p>
          <a:p>
            <a:pPr lvl="0"/>
            <a:r>
              <a:rPr/>
              <a:t>Snapshot in time (not continuously updated)</a:t>
            </a:r>
          </a:p>
          <a:p>
            <a:pPr lvl="0"/>
            <a:r>
              <a:rPr/>
              <a:t>Inconsistent implementation across EHR vendors</a:t>
            </a:r>
          </a:p>
          <a:p>
            <a:pPr lvl="0"/>
            <a:r>
              <a:rPr/>
              <a:t>XML parsing requires technical infrastructure</a:t>
            </a:r>
          </a:p>
          <a:p>
            <a:pPr lvl="0"/>
            <a:r>
              <a:rPr/>
              <a:t>Requires participant action to download and upload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is FHIR?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HL7 FHIR (Fast Healthcare Interoperability Resources) is the modern standard for healthcare data exchange.</a:t>
            </a:r>
          </a:p>
          <a:p>
            <a:pPr lvl="0"/>
            <a:r>
              <a:rPr/>
              <a:t>FHIR represents data as Resources , discrete objects like Participant, Condition, Observation, Medication, and Procedure.</a:t>
            </a:r>
          </a:p>
          <a:p>
            <a:pPr lvl="0"/>
            <a:r>
              <a:rPr/>
              <a:t>FHIR R4 is the current stable version.</a:t>
            </a:r>
          </a:p>
          <a:p>
            <a:pPr lvl="0"/>
            <a:r>
              <a:rPr/>
              <a:t>hl7.org/fhir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FHIR for registries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With FHIR APIs, your registry can</a:t>
            </a:r>
          </a:p>
          <a:p>
            <a:pPr lvl="0"/>
            <a:r>
              <a:rPr/>
              <a:t>Pull a participant’s diagnoses, labs, and medications directly from their EHR in real time</a:t>
            </a:r>
          </a:p>
          <a:p>
            <a:pPr lvl="0"/>
            <a:r>
              <a:rPr/>
              <a:t>Receive automatic updates when new lab results are available</a:t>
            </a:r>
          </a:p>
          <a:p>
            <a:pPr lvl="0"/>
            <a:r>
              <a:rPr/>
              <a:t>Query across multiple participants at clinical sites that grant API access</a:t>
            </a:r>
          </a:p>
          <a:p>
            <a:pPr lvl="0"/>
            <a:r>
              <a:rPr/>
              <a:t>Submit data back to EHRs (e.g., registry-generated phenotype scores visible to the treating physician)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SMART on FHIR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SMART on FHIR is a framework that enables third party apps (like your registry) to securely access EHR data with patient authorization.</a:t>
            </a:r>
          </a:p>
          <a:p>
            <a:pPr lvl="0"/>
            <a:r>
              <a:rPr/>
              <a:t>A participant can</a:t>
            </a:r>
          </a:p>
          <a:p>
            <a:pPr lvl="0"/>
            <a:r>
              <a:rPr/>
              <a:t>Visit your registry’s patient portal</a:t>
            </a:r>
          </a:p>
          <a:p>
            <a:pPr lvl="0"/>
            <a:r>
              <a:rPr/>
              <a:t>Click “Connect my health records”</a:t>
            </a:r>
          </a:p>
          <a:p>
            <a:pPr lvl="0"/>
            <a:r>
              <a:rPr/>
              <a:t>Authenticate with their EHR’s patient portal (e.g., MyChart)</a:t>
            </a:r>
          </a:p>
          <a:p>
            <a:pPr lvl="0"/>
            <a:r>
              <a:rPr/>
              <a:t>Authorize specific data types to be shared with your registry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9: EHR Integration, CCDA &amp; FHIR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